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6858000" cx="12192000"/>
  <p:notesSz cx="6858000" cy="12192000"/>
  <p:embeddedFontLst>
    <p:embeddedFont>
      <p:font typeface="Play"/>
      <p:regular r:id="rId28"/>
      <p:bold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0" roundtripDataSignature="AMtx7mih7pKuXyhkef7ZkAOu1T0dqg/qN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Play-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Play-bold.fntdata"/><Relationship Id="rId7" Type="http://schemas.openxmlformats.org/officeDocument/2006/relationships/slide" Target="slides/slide3.xml"/><Relationship Id="rId8" Type="http://schemas.openxmlformats.org/officeDocument/2006/relationships/slide" Target="slides/slide4.xml"/><Relationship Id="rId3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1: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3: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4: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5: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6: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6: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fa7a6a64d3_0_2:notes"/>
          <p:cNvSpPr/>
          <p:nvPr>
            <p:ph idx="2" type="sldImg"/>
          </p:nvPr>
        </p:nvSpPr>
        <p:spPr>
          <a:xfrm>
            <a:off x="1143225" y="914400"/>
            <a:ext cx="4572300" cy="4572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fa7a6a64d3_0_2: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fa7a25a848_0_0:notes"/>
          <p:cNvSpPr/>
          <p:nvPr>
            <p:ph idx="2" type="sldImg"/>
          </p:nvPr>
        </p:nvSpPr>
        <p:spPr>
          <a:xfrm>
            <a:off x="1143225" y="914400"/>
            <a:ext cx="4572300" cy="4572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fa7a25a848_0_0: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7: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7: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fa7a25a848_0_12:notes"/>
          <p:cNvSpPr/>
          <p:nvPr>
            <p:ph idx="2" type="sldImg"/>
          </p:nvPr>
        </p:nvSpPr>
        <p:spPr>
          <a:xfrm>
            <a:off x="1143225" y="914400"/>
            <a:ext cx="4572300" cy="4572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fa7a25a848_0_12: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fa7a6a64d3_0_17:notes"/>
          <p:cNvSpPr/>
          <p:nvPr>
            <p:ph idx="2" type="sldImg"/>
          </p:nvPr>
        </p:nvSpPr>
        <p:spPr>
          <a:xfrm>
            <a:off x="1143225" y="914400"/>
            <a:ext cx="4572300" cy="4572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fa7a6a64d3_0_17: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fa7a25a848_0_8:notes"/>
          <p:cNvSpPr/>
          <p:nvPr>
            <p:ph idx="2" type="sldImg"/>
          </p:nvPr>
        </p:nvSpPr>
        <p:spPr>
          <a:xfrm>
            <a:off x="1143225" y="914400"/>
            <a:ext cx="4572300" cy="4572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fa7a25a848_0_8: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8: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8: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9: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9: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0: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0: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1: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2: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2: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3: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3: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4: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4: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5: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5: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7: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7: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8: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8: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9: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9: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LLERBO_MASTER">
  <p:cSld name="TILLERBO_MASTER">
    <p:bg>
      <p:bgPr>
        <a:solidFill>
          <a:srgbClr val="F7F5EF"/>
        </a:solidFill>
      </p:bgPr>
    </p:bg>
    <p:spTree>
      <p:nvGrpSpPr>
        <p:cNvPr id="11" name="Shape 11"/>
        <p:cNvGrpSpPr/>
        <p:nvPr/>
      </p:nvGrpSpPr>
      <p:grpSpPr>
        <a:xfrm>
          <a:off x="0" y="0"/>
          <a:ext cx="0" cy="0"/>
          <a:chOff x="0" y="0"/>
          <a:chExt cx="0" cy="0"/>
        </a:xfrm>
      </p:grpSpPr>
      <p:sp>
        <p:nvSpPr>
          <p:cNvPr id="12" name="Google Shape;12;p21"/>
          <p:cNvSpPr txBox="1"/>
          <p:nvPr>
            <p:ph idx="12"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lvl1pPr indent="0" lvl="0" marL="0" marR="0" algn="l">
              <a:spcBef>
                <a:spcPts val="0"/>
              </a:spcBef>
              <a:buNone/>
              <a:defRPr b="0" i="0" sz="800" u="none" cap="none" strike="noStrike">
                <a:solidFill>
                  <a:srgbClr val="7A776F"/>
                </a:solidFill>
                <a:latin typeface="Arial"/>
                <a:ea typeface="Arial"/>
                <a:cs typeface="Arial"/>
                <a:sym typeface="Arial"/>
              </a:defRPr>
            </a:lvl1pPr>
            <a:lvl2pPr indent="0" lvl="1" marL="0" marR="0" algn="l">
              <a:spcBef>
                <a:spcPts val="0"/>
              </a:spcBef>
              <a:buNone/>
              <a:defRPr b="0" i="0" sz="800" u="none" cap="none" strike="noStrike">
                <a:solidFill>
                  <a:srgbClr val="7A776F"/>
                </a:solidFill>
                <a:latin typeface="Arial"/>
                <a:ea typeface="Arial"/>
                <a:cs typeface="Arial"/>
                <a:sym typeface="Arial"/>
              </a:defRPr>
            </a:lvl2pPr>
            <a:lvl3pPr indent="0" lvl="2" marL="0" marR="0" algn="l">
              <a:spcBef>
                <a:spcPts val="0"/>
              </a:spcBef>
              <a:buNone/>
              <a:defRPr b="0" i="0" sz="800" u="none" cap="none" strike="noStrike">
                <a:solidFill>
                  <a:srgbClr val="7A776F"/>
                </a:solidFill>
                <a:latin typeface="Arial"/>
                <a:ea typeface="Arial"/>
                <a:cs typeface="Arial"/>
                <a:sym typeface="Arial"/>
              </a:defRPr>
            </a:lvl3pPr>
            <a:lvl4pPr indent="0" lvl="3" marL="0" marR="0" algn="l">
              <a:spcBef>
                <a:spcPts val="0"/>
              </a:spcBef>
              <a:buNone/>
              <a:defRPr b="0" i="0" sz="800" u="none" cap="none" strike="noStrike">
                <a:solidFill>
                  <a:srgbClr val="7A776F"/>
                </a:solidFill>
                <a:latin typeface="Arial"/>
                <a:ea typeface="Arial"/>
                <a:cs typeface="Arial"/>
                <a:sym typeface="Arial"/>
              </a:defRPr>
            </a:lvl4pPr>
            <a:lvl5pPr indent="0" lvl="4" marL="0" marR="0" algn="l">
              <a:spcBef>
                <a:spcPts val="0"/>
              </a:spcBef>
              <a:buNone/>
              <a:defRPr b="0" i="0" sz="800" u="none" cap="none" strike="noStrike">
                <a:solidFill>
                  <a:srgbClr val="7A776F"/>
                </a:solidFill>
                <a:latin typeface="Arial"/>
                <a:ea typeface="Arial"/>
                <a:cs typeface="Arial"/>
                <a:sym typeface="Arial"/>
              </a:defRPr>
            </a:lvl5pPr>
            <a:lvl6pPr indent="0" lvl="5" marL="0" marR="0" algn="l">
              <a:spcBef>
                <a:spcPts val="0"/>
              </a:spcBef>
              <a:buNone/>
              <a:defRPr b="0" i="0" sz="800" u="none" cap="none" strike="noStrike">
                <a:solidFill>
                  <a:srgbClr val="7A776F"/>
                </a:solidFill>
                <a:latin typeface="Arial"/>
                <a:ea typeface="Arial"/>
                <a:cs typeface="Arial"/>
                <a:sym typeface="Arial"/>
              </a:defRPr>
            </a:lvl6pPr>
            <a:lvl7pPr indent="0" lvl="6" marL="0" marR="0" algn="l">
              <a:spcBef>
                <a:spcPts val="0"/>
              </a:spcBef>
              <a:buNone/>
              <a:defRPr b="0" i="0" sz="800" u="none" cap="none" strike="noStrike">
                <a:solidFill>
                  <a:srgbClr val="7A776F"/>
                </a:solidFill>
                <a:latin typeface="Arial"/>
                <a:ea typeface="Arial"/>
                <a:cs typeface="Arial"/>
                <a:sym typeface="Arial"/>
              </a:defRPr>
            </a:lvl7pPr>
            <a:lvl8pPr indent="0" lvl="7" marL="0" marR="0" algn="l">
              <a:spcBef>
                <a:spcPts val="0"/>
              </a:spcBef>
              <a:buNone/>
              <a:defRPr b="0" i="0" sz="800" u="none" cap="none" strike="noStrike">
                <a:solidFill>
                  <a:srgbClr val="7A776F"/>
                </a:solidFill>
                <a:latin typeface="Arial"/>
                <a:ea typeface="Arial"/>
                <a:cs typeface="Arial"/>
                <a:sym typeface="Arial"/>
              </a:defRPr>
            </a:lvl8pPr>
            <a:lvl9pPr indent="0" lvl="8" marL="0" marR="0" algn="l">
              <a:spcBef>
                <a:spcPts val="0"/>
              </a:spcBef>
              <a:buNone/>
              <a:defRPr b="0" i="0" sz="800" u="none" cap="none" strike="noStrike">
                <a:solidFill>
                  <a:srgbClr val="7A776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ellysbilde" type="title">
  <p:cSld name="TITLE">
    <p:spTree>
      <p:nvGrpSpPr>
        <p:cNvPr id="13" name="Shape 13"/>
        <p:cNvGrpSpPr/>
        <p:nvPr/>
      </p:nvGrpSpPr>
      <p:grpSpPr>
        <a:xfrm>
          <a:off x="0" y="0"/>
          <a:ext cx="0" cy="0"/>
          <a:chOff x="0" y="0"/>
          <a:chExt cx="0" cy="0"/>
        </a:xfrm>
      </p:grpSpPr>
      <p:sp>
        <p:nvSpPr>
          <p:cNvPr id="14" name="Google Shape;14;p2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2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 name="Google Shape;16;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el og innhold" type="obj">
  <p:cSld name="OBJECT">
    <p:spTree>
      <p:nvGrpSpPr>
        <p:cNvPr id="19" name="Shape 19"/>
        <p:cNvGrpSpPr/>
        <p:nvPr/>
      </p:nvGrpSpPr>
      <p:grpSpPr>
        <a:xfrm>
          <a:off x="0" y="0"/>
          <a:ext cx="0" cy="0"/>
          <a:chOff x="0" y="0"/>
          <a:chExt cx="0" cy="0"/>
        </a:xfrm>
      </p:grpSpPr>
      <p:sp>
        <p:nvSpPr>
          <p:cNvPr id="20" name="Google Shape;20;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 name="Google Shape;22;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loverskrift" type="secHead">
  <p:cSld name="SECTION_HEADER">
    <p:spTree>
      <p:nvGrpSpPr>
        <p:cNvPr id="25" name="Shape 25"/>
        <p:cNvGrpSpPr/>
        <p:nvPr/>
      </p:nvGrpSpPr>
      <p:grpSpPr>
        <a:xfrm>
          <a:off x="0" y="0"/>
          <a:ext cx="0" cy="0"/>
          <a:chOff x="0" y="0"/>
          <a:chExt cx="0" cy="0"/>
        </a:xfrm>
      </p:grpSpPr>
      <p:sp>
        <p:nvSpPr>
          <p:cNvPr id="26" name="Google Shape;26;p2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A9B8B"/>
              </a:buClr>
              <a:buSzPts val="2400"/>
              <a:buNone/>
              <a:defRPr sz="2400">
                <a:solidFill>
                  <a:srgbClr val="8A9B8B"/>
                </a:solidFill>
              </a:defRPr>
            </a:lvl1pPr>
            <a:lvl2pPr indent="-228600" lvl="1" marL="914400" algn="l">
              <a:lnSpc>
                <a:spcPct val="90000"/>
              </a:lnSpc>
              <a:spcBef>
                <a:spcPts val="500"/>
              </a:spcBef>
              <a:spcAft>
                <a:spcPts val="0"/>
              </a:spcAft>
              <a:buClr>
                <a:srgbClr val="8A9B8B"/>
              </a:buClr>
              <a:buSzPts val="2000"/>
              <a:buNone/>
              <a:defRPr sz="2000">
                <a:solidFill>
                  <a:srgbClr val="8A9B8B"/>
                </a:solidFill>
              </a:defRPr>
            </a:lvl2pPr>
            <a:lvl3pPr indent="-228600" lvl="2" marL="1371600" algn="l">
              <a:lnSpc>
                <a:spcPct val="90000"/>
              </a:lnSpc>
              <a:spcBef>
                <a:spcPts val="500"/>
              </a:spcBef>
              <a:spcAft>
                <a:spcPts val="0"/>
              </a:spcAft>
              <a:buClr>
                <a:srgbClr val="8A9B8B"/>
              </a:buClr>
              <a:buSzPts val="1800"/>
              <a:buNone/>
              <a:defRPr sz="1800">
                <a:solidFill>
                  <a:srgbClr val="8A9B8B"/>
                </a:solidFill>
              </a:defRPr>
            </a:lvl3pPr>
            <a:lvl4pPr indent="-228600" lvl="3" marL="1828800" algn="l">
              <a:lnSpc>
                <a:spcPct val="90000"/>
              </a:lnSpc>
              <a:spcBef>
                <a:spcPts val="500"/>
              </a:spcBef>
              <a:spcAft>
                <a:spcPts val="0"/>
              </a:spcAft>
              <a:buClr>
                <a:srgbClr val="8A9B8B"/>
              </a:buClr>
              <a:buSzPts val="1600"/>
              <a:buNone/>
              <a:defRPr sz="1600">
                <a:solidFill>
                  <a:srgbClr val="8A9B8B"/>
                </a:solidFill>
              </a:defRPr>
            </a:lvl4pPr>
            <a:lvl5pPr indent="-228600" lvl="4" marL="2286000" algn="l">
              <a:lnSpc>
                <a:spcPct val="90000"/>
              </a:lnSpc>
              <a:spcBef>
                <a:spcPts val="500"/>
              </a:spcBef>
              <a:spcAft>
                <a:spcPts val="0"/>
              </a:spcAft>
              <a:buClr>
                <a:srgbClr val="8A9B8B"/>
              </a:buClr>
              <a:buSzPts val="1600"/>
              <a:buNone/>
              <a:defRPr sz="1600">
                <a:solidFill>
                  <a:srgbClr val="8A9B8B"/>
                </a:solidFill>
              </a:defRPr>
            </a:lvl5pPr>
            <a:lvl6pPr indent="-228600" lvl="5" marL="2743200" algn="l">
              <a:lnSpc>
                <a:spcPct val="90000"/>
              </a:lnSpc>
              <a:spcBef>
                <a:spcPts val="500"/>
              </a:spcBef>
              <a:spcAft>
                <a:spcPts val="0"/>
              </a:spcAft>
              <a:buClr>
                <a:srgbClr val="8A9B8B"/>
              </a:buClr>
              <a:buSzPts val="1600"/>
              <a:buNone/>
              <a:defRPr sz="1600">
                <a:solidFill>
                  <a:srgbClr val="8A9B8B"/>
                </a:solidFill>
              </a:defRPr>
            </a:lvl6pPr>
            <a:lvl7pPr indent="-228600" lvl="6" marL="3200400" algn="l">
              <a:lnSpc>
                <a:spcPct val="90000"/>
              </a:lnSpc>
              <a:spcBef>
                <a:spcPts val="500"/>
              </a:spcBef>
              <a:spcAft>
                <a:spcPts val="0"/>
              </a:spcAft>
              <a:buClr>
                <a:srgbClr val="8A9B8B"/>
              </a:buClr>
              <a:buSzPts val="1600"/>
              <a:buNone/>
              <a:defRPr sz="1600">
                <a:solidFill>
                  <a:srgbClr val="8A9B8B"/>
                </a:solidFill>
              </a:defRPr>
            </a:lvl7pPr>
            <a:lvl8pPr indent="-228600" lvl="7" marL="3657600" algn="l">
              <a:lnSpc>
                <a:spcPct val="90000"/>
              </a:lnSpc>
              <a:spcBef>
                <a:spcPts val="500"/>
              </a:spcBef>
              <a:spcAft>
                <a:spcPts val="0"/>
              </a:spcAft>
              <a:buClr>
                <a:srgbClr val="8A9B8B"/>
              </a:buClr>
              <a:buSzPts val="1600"/>
              <a:buNone/>
              <a:defRPr sz="1600">
                <a:solidFill>
                  <a:srgbClr val="8A9B8B"/>
                </a:solidFill>
              </a:defRPr>
            </a:lvl8pPr>
            <a:lvl9pPr indent="-228600" lvl="8" marL="4114800" algn="l">
              <a:lnSpc>
                <a:spcPct val="90000"/>
              </a:lnSpc>
              <a:spcBef>
                <a:spcPts val="500"/>
              </a:spcBef>
              <a:spcAft>
                <a:spcPts val="0"/>
              </a:spcAft>
              <a:buClr>
                <a:srgbClr val="8A9B8B"/>
              </a:buClr>
              <a:buSzPts val="1600"/>
              <a:buNone/>
              <a:defRPr sz="1600">
                <a:solidFill>
                  <a:srgbClr val="8A9B8B"/>
                </a:solidFill>
              </a:defRPr>
            </a:lvl9pPr>
          </a:lstStyle>
          <a:p/>
        </p:txBody>
      </p:sp>
      <p:sp>
        <p:nvSpPr>
          <p:cNvPr id="28" name="Google Shape;28;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 innholdsdeler" type="twoObj">
  <p:cSld name="TWO_OBJECTS">
    <p:spTree>
      <p:nvGrpSpPr>
        <p:cNvPr id="31" name="Shape 31"/>
        <p:cNvGrpSpPr/>
        <p:nvPr/>
      </p:nvGrpSpPr>
      <p:grpSpPr>
        <a:xfrm>
          <a:off x="0" y="0"/>
          <a:ext cx="0" cy="0"/>
          <a:chOff x="0" y="0"/>
          <a:chExt cx="0" cy="0"/>
        </a:xfrm>
      </p:grpSpPr>
      <p:sp>
        <p:nvSpPr>
          <p:cNvPr id="32" name="Google Shape;32;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2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2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mmenligning" type="twoTxTwoObj">
  <p:cSld name="TWO_OBJECTS_WITH_TEXT">
    <p:spTree>
      <p:nvGrpSpPr>
        <p:cNvPr id="38" name="Shape 38"/>
        <p:cNvGrpSpPr/>
        <p:nvPr/>
      </p:nvGrpSpPr>
      <p:grpSpPr>
        <a:xfrm>
          <a:off x="0" y="0"/>
          <a:ext cx="0" cy="0"/>
          <a:chOff x="0" y="0"/>
          <a:chExt cx="0" cy="0"/>
        </a:xfrm>
      </p:grpSpPr>
      <p:sp>
        <p:nvSpPr>
          <p:cNvPr id="39" name="Google Shape;39;p2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2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2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2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re tittel" type="titleOnly">
  <p:cSld name="TITLE_ONLY">
    <p:spTree>
      <p:nvGrpSpPr>
        <p:cNvPr id="47" name="Shape 47"/>
        <p:cNvGrpSpPr/>
        <p:nvPr/>
      </p:nvGrpSpPr>
      <p:grpSpPr>
        <a:xfrm>
          <a:off x="0" y="0"/>
          <a:ext cx="0" cy="0"/>
          <a:chOff x="0" y="0"/>
          <a:chExt cx="0" cy="0"/>
        </a:xfrm>
      </p:grpSpPr>
      <p:sp>
        <p:nvSpPr>
          <p:cNvPr id="48" name="Google Shape;48;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t" type="blank">
  <p:cSld name="BLANK">
    <p:spTree>
      <p:nvGrpSpPr>
        <p:cNvPr id="52" name="Shape 52"/>
        <p:cNvGrpSpPr/>
        <p:nvPr/>
      </p:nvGrpSpPr>
      <p:grpSpPr>
        <a:xfrm>
          <a:off x="0" y="0"/>
          <a:ext cx="0" cy="0"/>
          <a:chOff x="0" y="0"/>
          <a:chExt cx="0" cy="0"/>
        </a:xfrm>
      </p:grpSpPr>
      <p:sp>
        <p:nvSpPr>
          <p:cNvPr id="53" name="Google Shape;53;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nhold med tekst" type="objTx">
  <p:cSld name="OBJECT_WITH_CAPTION_TEXT">
    <p:spTree>
      <p:nvGrpSpPr>
        <p:cNvPr id="56" name="Shape 56"/>
        <p:cNvGrpSpPr/>
        <p:nvPr/>
      </p:nvGrpSpPr>
      <p:grpSpPr>
        <a:xfrm>
          <a:off x="0" y="0"/>
          <a:ext cx="0" cy="0"/>
          <a:chOff x="0" y="0"/>
          <a:chExt cx="0" cy="0"/>
        </a:xfrm>
      </p:grpSpPr>
      <p:sp>
        <p:nvSpPr>
          <p:cNvPr id="57" name="Google Shape;57;p2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2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9" name="Google Shape;59;p2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0" name="Google Shape;60;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e med tekst" type="picTx">
  <p:cSld name="PICTURE_WITH_CAPTION_TEXT">
    <p:spTree>
      <p:nvGrpSpPr>
        <p:cNvPr id="63" name="Shape 63"/>
        <p:cNvGrpSpPr/>
        <p:nvPr/>
      </p:nvGrpSpPr>
      <p:grpSpPr>
        <a:xfrm>
          <a:off x="0" y="0"/>
          <a:ext cx="0" cy="0"/>
          <a:chOff x="0" y="0"/>
          <a:chExt cx="0" cy="0"/>
        </a:xfrm>
      </p:grpSpPr>
      <p:sp>
        <p:nvSpPr>
          <p:cNvPr id="64" name="Google Shape;64;p3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30"/>
          <p:cNvSpPr/>
          <p:nvPr>
            <p:ph idx="2" type="pic"/>
          </p:nvPr>
        </p:nvSpPr>
        <p:spPr>
          <a:xfrm>
            <a:off x="5183188" y="987425"/>
            <a:ext cx="6172200" cy="4873625"/>
          </a:xfrm>
          <a:prstGeom prst="rect">
            <a:avLst/>
          </a:prstGeom>
          <a:noFill/>
          <a:ln>
            <a:noFill/>
          </a:ln>
        </p:spPr>
      </p:sp>
      <p:sp>
        <p:nvSpPr>
          <p:cNvPr id="66" name="Google Shape;66;p3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7" name="Google Shape;67;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drett tekst" type="vertTx">
  <p:cSld name="VERTICAL_TEXT">
    <p:spTree>
      <p:nvGrpSpPr>
        <p:cNvPr id="70" name="Shape 70"/>
        <p:cNvGrpSpPr/>
        <p:nvPr/>
      </p:nvGrpSpPr>
      <p:grpSpPr>
        <a:xfrm>
          <a:off x="0" y="0"/>
          <a:ext cx="0" cy="0"/>
          <a:chOff x="0" y="0"/>
          <a:chExt cx="0" cy="0"/>
        </a:xfrm>
      </p:grpSpPr>
      <p:sp>
        <p:nvSpPr>
          <p:cNvPr id="71" name="Google Shape;71;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3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drett tittel og tekst" type="vertTitleAndTx">
  <p:cSld name="VERTICAL_TITLE_AND_VERTICAL_TEXT">
    <p:spTree>
      <p:nvGrpSpPr>
        <p:cNvPr id="76" name="Shape 76"/>
        <p:cNvGrpSpPr/>
        <p:nvPr/>
      </p:nvGrpSpPr>
      <p:grpSpPr>
        <a:xfrm>
          <a:off x="0" y="0"/>
          <a:ext cx="0" cy="0"/>
          <a:chOff x="0" y="0"/>
          <a:chExt cx="0" cy="0"/>
        </a:xfrm>
      </p:grpSpPr>
      <p:sp>
        <p:nvSpPr>
          <p:cNvPr id="77" name="Google Shape;77;p3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3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a:lvl1pPr>
            <a:lvl2pPr indent="0" lvl="1" marL="0" algn="l">
              <a:spcBef>
                <a:spcPts val="0"/>
              </a:spcBef>
              <a:buNone/>
              <a:defRPr b="0"/>
            </a:lvl2pPr>
            <a:lvl3pPr indent="0" lvl="2" marL="0" algn="l">
              <a:spcBef>
                <a:spcPts val="0"/>
              </a:spcBef>
              <a:buNone/>
              <a:defRPr b="0"/>
            </a:lvl3pPr>
            <a:lvl4pPr indent="0" lvl="3" marL="0" algn="l">
              <a:spcBef>
                <a:spcPts val="0"/>
              </a:spcBef>
              <a:buNone/>
              <a:defRPr b="0"/>
            </a:lvl4pPr>
            <a:lvl5pPr indent="0" lvl="4" marL="0" algn="l">
              <a:spcBef>
                <a:spcPts val="0"/>
              </a:spcBef>
              <a:buNone/>
              <a:defRPr b="0"/>
            </a:lvl5pPr>
            <a:lvl6pPr indent="0" lvl="5" marL="0" algn="l">
              <a:spcBef>
                <a:spcPts val="0"/>
              </a:spcBef>
              <a:buNone/>
              <a:defRPr b="0"/>
            </a:lvl6pPr>
            <a:lvl7pPr indent="0" lvl="6" marL="0" algn="l">
              <a:spcBef>
                <a:spcPts val="0"/>
              </a:spcBef>
              <a:buNone/>
              <a:defRPr b="0"/>
            </a:lvl7pPr>
            <a:lvl8pPr indent="0" lvl="7" marL="0" algn="l">
              <a:spcBef>
                <a:spcPts val="0"/>
              </a:spcBef>
              <a:buNone/>
              <a:defRPr b="0"/>
            </a:lvl8pPr>
            <a:lvl9pPr indent="0" lvl="8" marL="0" algn="l">
              <a:spcBef>
                <a:spcPts val="0"/>
              </a:spcBef>
              <a:buNone/>
              <a:defRPr b="0"/>
            </a:lvl9pPr>
          </a:lstStyle>
          <a:p>
            <a:pPr indent="0" lvl="0" marL="0" rtl="0" algn="l">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82" name="Shape 8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A9B8B"/>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A9B8B"/>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200" u="none" cap="none" strike="noStrike">
                <a:solidFill>
                  <a:srgbClr val="8A9B8B"/>
                </a:solidFill>
                <a:latin typeface="Calibri"/>
                <a:ea typeface="Calibri"/>
                <a:cs typeface="Calibri"/>
                <a:sym typeface="Calibri"/>
              </a:defRPr>
            </a:lvl1pPr>
            <a:lvl2pPr indent="0" lvl="1" marL="0" marR="0" rtl="0" algn="l">
              <a:spcBef>
                <a:spcPts val="0"/>
              </a:spcBef>
              <a:buNone/>
              <a:defRPr b="0" i="0" sz="1200" u="none" cap="none" strike="noStrike">
                <a:solidFill>
                  <a:srgbClr val="8A9B8B"/>
                </a:solidFill>
                <a:latin typeface="Calibri"/>
                <a:ea typeface="Calibri"/>
                <a:cs typeface="Calibri"/>
                <a:sym typeface="Calibri"/>
              </a:defRPr>
            </a:lvl2pPr>
            <a:lvl3pPr indent="0" lvl="2" marL="0" marR="0" rtl="0" algn="l">
              <a:spcBef>
                <a:spcPts val="0"/>
              </a:spcBef>
              <a:buNone/>
              <a:defRPr b="0" i="0" sz="1200" u="none" cap="none" strike="noStrike">
                <a:solidFill>
                  <a:srgbClr val="8A9B8B"/>
                </a:solidFill>
                <a:latin typeface="Calibri"/>
                <a:ea typeface="Calibri"/>
                <a:cs typeface="Calibri"/>
                <a:sym typeface="Calibri"/>
              </a:defRPr>
            </a:lvl3pPr>
            <a:lvl4pPr indent="0" lvl="3" marL="0" marR="0" rtl="0" algn="l">
              <a:spcBef>
                <a:spcPts val="0"/>
              </a:spcBef>
              <a:buNone/>
              <a:defRPr b="0" i="0" sz="1200" u="none" cap="none" strike="noStrike">
                <a:solidFill>
                  <a:srgbClr val="8A9B8B"/>
                </a:solidFill>
                <a:latin typeface="Calibri"/>
                <a:ea typeface="Calibri"/>
                <a:cs typeface="Calibri"/>
                <a:sym typeface="Calibri"/>
              </a:defRPr>
            </a:lvl4pPr>
            <a:lvl5pPr indent="0" lvl="4" marL="0" marR="0" rtl="0" algn="l">
              <a:spcBef>
                <a:spcPts val="0"/>
              </a:spcBef>
              <a:buNone/>
              <a:defRPr b="0" i="0" sz="1200" u="none" cap="none" strike="noStrike">
                <a:solidFill>
                  <a:srgbClr val="8A9B8B"/>
                </a:solidFill>
                <a:latin typeface="Calibri"/>
                <a:ea typeface="Calibri"/>
                <a:cs typeface="Calibri"/>
                <a:sym typeface="Calibri"/>
              </a:defRPr>
            </a:lvl5pPr>
            <a:lvl6pPr indent="0" lvl="5" marL="0" marR="0" rtl="0" algn="l">
              <a:spcBef>
                <a:spcPts val="0"/>
              </a:spcBef>
              <a:buNone/>
              <a:defRPr b="0" i="0" sz="1200" u="none" cap="none" strike="noStrike">
                <a:solidFill>
                  <a:srgbClr val="8A9B8B"/>
                </a:solidFill>
                <a:latin typeface="Calibri"/>
                <a:ea typeface="Calibri"/>
                <a:cs typeface="Calibri"/>
                <a:sym typeface="Calibri"/>
              </a:defRPr>
            </a:lvl6pPr>
            <a:lvl7pPr indent="0" lvl="6" marL="0" marR="0" rtl="0" algn="l">
              <a:spcBef>
                <a:spcPts val="0"/>
              </a:spcBef>
              <a:buNone/>
              <a:defRPr b="0" i="0" sz="1200" u="none" cap="none" strike="noStrike">
                <a:solidFill>
                  <a:srgbClr val="8A9B8B"/>
                </a:solidFill>
                <a:latin typeface="Calibri"/>
                <a:ea typeface="Calibri"/>
                <a:cs typeface="Calibri"/>
                <a:sym typeface="Calibri"/>
              </a:defRPr>
            </a:lvl7pPr>
            <a:lvl8pPr indent="0" lvl="7" marL="0" marR="0" rtl="0" algn="l">
              <a:spcBef>
                <a:spcPts val="0"/>
              </a:spcBef>
              <a:buNone/>
              <a:defRPr b="0" i="0" sz="1200" u="none" cap="none" strike="noStrike">
                <a:solidFill>
                  <a:srgbClr val="8A9B8B"/>
                </a:solidFill>
                <a:latin typeface="Calibri"/>
                <a:ea typeface="Calibri"/>
                <a:cs typeface="Calibri"/>
                <a:sym typeface="Calibri"/>
              </a:defRPr>
            </a:lvl8pPr>
            <a:lvl9pPr indent="0" lvl="8" marL="0" marR="0" rtl="0" algn="l">
              <a:spcBef>
                <a:spcPts val="0"/>
              </a:spcBef>
              <a:buNone/>
              <a:defRPr b="0" i="0" sz="1200" u="none" cap="none" strike="noStrike">
                <a:solidFill>
                  <a:srgbClr val="8A9B8B"/>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no-NO"/>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1"/>
        </a:solidFill>
      </p:bgPr>
    </p:bg>
    <p:spTree>
      <p:nvGrpSpPr>
        <p:cNvPr id="86" name="Shape 86"/>
        <p:cNvGrpSpPr/>
        <p:nvPr/>
      </p:nvGrpSpPr>
      <p:grpSpPr>
        <a:xfrm>
          <a:off x="0" y="0"/>
          <a:ext cx="0" cy="0"/>
          <a:chOff x="0" y="0"/>
          <a:chExt cx="0" cy="0"/>
        </a:xfrm>
      </p:grpSpPr>
      <p:sp>
        <p:nvSpPr>
          <p:cNvPr id="87" name="Google Shape;87;p1"/>
          <p:cNvSpPr/>
          <p:nvPr/>
        </p:nvSpPr>
        <p:spPr>
          <a:xfrm>
            <a:off x="17542" y="0"/>
            <a:ext cx="4572000" cy="6858000"/>
          </a:xfrm>
          <a:prstGeom prst="rect">
            <a:avLst/>
          </a:prstGeom>
          <a:solidFill>
            <a:srgbClr val="173E2A"/>
          </a:solidFill>
          <a:ln cap="flat" cmpd="sng" w="12700">
            <a:solidFill>
              <a:srgbClr val="173E2A"/>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mnt/data/Logo Tillerbo.png" id="88" name="Google Shape;88;p1"/>
          <p:cNvPicPr preferRelativeResize="0"/>
          <p:nvPr/>
        </p:nvPicPr>
        <p:blipFill rotWithShape="1">
          <a:blip r:embed="rId3">
            <a:alphaModFix/>
          </a:blip>
          <a:srcRect b="0" l="0" r="0" t="0"/>
          <a:stretch/>
        </p:blipFill>
        <p:spPr>
          <a:xfrm>
            <a:off x="6312978" y="1485406"/>
            <a:ext cx="4251960" cy="4251960"/>
          </a:xfrm>
          <a:prstGeom prst="rect">
            <a:avLst/>
          </a:prstGeom>
          <a:noFill/>
          <a:ln>
            <a:noFill/>
          </a:ln>
        </p:spPr>
      </p:pic>
      <p:sp>
        <p:nvSpPr>
          <p:cNvPr id="89" name="Google Shape;89;p1"/>
          <p:cNvSpPr/>
          <p:nvPr/>
        </p:nvSpPr>
        <p:spPr>
          <a:xfrm>
            <a:off x="244498" y="1876296"/>
            <a:ext cx="4118088" cy="1325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lt2"/>
              </a:buClr>
              <a:buSzPts val="2800"/>
              <a:buFont typeface="Play"/>
              <a:buNone/>
            </a:pPr>
            <a:r>
              <a:rPr lang="no-NO" sz="2800">
                <a:solidFill>
                  <a:schemeClr val="lt2"/>
                </a:solidFill>
                <a:latin typeface="Play"/>
                <a:ea typeface="Play"/>
                <a:cs typeface="Play"/>
                <a:sym typeface="Play"/>
              </a:rPr>
              <a:t>ÅRSMØTE</a:t>
            </a:r>
            <a:endParaRPr/>
          </a:p>
          <a:p>
            <a:pPr indent="0" lvl="0" marL="0" marR="0" rtl="0" algn="ctr">
              <a:spcBef>
                <a:spcPts val="0"/>
              </a:spcBef>
              <a:spcAft>
                <a:spcPts val="0"/>
              </a:spcAft>
              <a:buClr>
                <a:schemeClr val="lt2"/>
              </a:buClr>
              <a:buSzPts val="2800"/>
              <a:buFont typeface="Play"/>
              <a:buNone/>
            </a:pPr>
            <a:r>
              <a:rPr lang="no-NO" sz="2800">
                <a:solidFill>
                  <a:schemeClr val="lt2"/>
                </a:solidFill>
                <a:latin typeface="Play"/>
                <a:ea typeface="Play"/>
                <a:cs typeface="Play"/>
                <a:sym typeface="Play"/>
              </a:rPr>
              <a:t>TILLERBO VELFORENING</a:t>
            </a:r>
            <a:endParaRPr sz="2800">
              <a:solidFill>
                <a:schemeClr val="lt2"/>
              </a:solidFill>
              <a:latin typeface="Play"/>
              <a:ea typeface="Play"/>
              <a:cs typeface="Play"/>
              <a:sym typeface="Play"/>
            </a:endParaRPr>
          </a:p>
        </p:txBody>
      </p:sp>
      <p:cxnSp>
        <p:nvCxnSpPr>
          <p:cNvPr id="90" name="Google Shape;90;p1"/>
          <p:cNvCxnSpPr/>
          <p:nvPr/>
        </p:nvCxnSpPr>
        <p:spPr>
          <a:xfrm>
            <a:off x="1163590" y="3739304"/>
            <a:ext cx="2059176" cy="0"/>
          </a:xfrm>
          <a:prstGeom prst="straightConnector1">
            <a:avLst/>
          </a:prstGeom>
          <a:noFill/>
          <a:ln cap="flat" cmpd="sng" w="50800">
            <a:solidFill>
              <a:srgbClr val="A14B2F"/>
            </a:solidFill>
            <a:prstDash val="solid"/>
            <a:round/>
            <a:headEnd len="sm" w="sm" type="none"/>
            <a:tailEnd len="sm" w="sm" type="none"/>
          </a:ln>
        </p:spPr>
      </p:cxnSp>
      <p:sp>
        <p:nvSpPr>
          <p:cNvPr id="91" name="Google Shape;91;p1"/>
          <p:cNvSpPr txBox="1"/>
          <p:nvPr/>
        </p:nvSpPr>
        <p:spPr>
          <a:xfrm>
            <a:off x="1510837" y="4369675"/>
            <a:ext cx="1364700" cy="338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2"/>
              </a:buClr>
              <a:buSzPts val="1600"/>
              <a:buFont typeface="Play"/>
              <a:buNone/>
            </a:pPr>
            <a:r>
              <a:rPr i="0" lang="no-NO" sz="1600" u="none" cap="none" strike="noStrike">
                <a:solidFill>
                  <a:schemeClr val="lt2"/>
                </a:solidFill>
                <a:latin typeface="Play"/>
                <a:ea typeface="Play"/>
                <a:cs typeface="Play"/>
                <a:sym typeface="Play"/>
              </a:rPr>
              <a:t>10.09.2026</a:t>
            </a:r>
            <a:endParaRPr i="0" sz="1600" u="none" cap="none" strike="noStrike">
              <a:solidFill>
                <a:schemeClr val="lt2"/>
              </a:solidFill>
              <a:latin typeface="Play"/>
              <a:ea typeface="Play"/>
              <a:cs typeface="Play"/>
              <a:sym typeface="Play"/>
            </a:endParaRPr>
          </a:p>
        </p:txBody>
      </p:sp>
      <p:sp>
        <p:nvSpPr>
          <p:cNvPr id="92" name="Google Shape;92;p1"/>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
          <p:cNvSpPr/>
          <p:nvPr/>
        </p:nvSpPr>
        <p:spPr>
          <a:xfrm>
            <a:off x="4680284" y="47472"/>
            <a:ext cx="7511411" cy="6810528"/>
          </a:xfrm>
          <a:prstGeom prst="rect">
            <a:avLst/>
          </a:prstGeom>
          <a:solidFill>
            <a:srgbClr val="173E2A"/>
          </a:solidFill>
          <a:ln cap="flat" cmpd="sng" w="12700">
            <a:solidFill>
              <a:srgbClr val="173E2A"/>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 name="Google Shape;98;p2"/>
          <p:cNvSpPr/>
          <p:nvPr/>
        </p:nvSpPr>
        <p:spPr>
          <a:xfrm>
            <a:off x="629982" y="1167636"/>
            <a:ext cx="3429000" cy="3621452"/>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 name="Google Shape;99;p2"/>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
        <p:nvSpPr>
          <p:cNvPr id="100" name="Google Shape;100;p2"/>
          <p:cNvSpPr/>
          <p:nvPr/>
        </p:nvSpPr>
        <p:spPr>
          <a:xfrm>
            <a:off x="240163" y="2228245"/>
            <a:ext cx="4118088" cy="1325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B6334"/>
              </a:buClr>
              <a:buSzPts val="2800"/>
              <a:buFont typeface="Play"/>
              <a:buNone/>
            </a:pPr>
            <a:r>
              <a:rPr lang="no-NO" sz="2800">
                <a:solidFill>
                  <a:srgbClr val="2B6334"/>
                </a:solidFill>
                <a:latin typeface="Play"/>
                <a:ea typeface="Play"/>
                <a:cs typeface="Play"/>
                <a:sym typeface="Play"/>
              </a:rPr>
              <a:t>AGENDA</a:t>
            </a:r>
            <a:endParaRPr/>
          </a:p>
        </p:txBody>
      </p:sp>
      <p:cxnSp>
        <p:nvCxnSpPr>
          <p:cNvPr id="101" name="Google Shape;101;p2"/>
          <p:cNvCxnSpPr/>
          <p:nvPr/>
        </p:nvCxnSpPr>
        <p:spPr>
          <a:xfrm>
            <a:off x="1314894" y="3554125"/>
            <a:ext cx="2059176" cy="0"/>
          </a:xfrm>
          <a:prstGeom prst="straightConnector1">
            <a:avLst/>
          </a:prstGeom>
          <a:noFill/>
          <a:ln cap="flat" cmpd="sng" w="50800">
            <a:solidFill>
              <a:srgbClr val="A14B2F"/>
            </a:solidFill>
            <a:prstDash val="solid"/>
            <a:round/>
            <a:headEnd len="sm" w="sm" type="none"/>
            <a:tailEnd len="sm" w="sm" type="none"/>
          </a:ln>
        </p:spPr>
      </p:cxnSp>
      <p:cxnSp>
        <p:nvCxnSpPr>
          <p:cNvPr id="102" name="Google Shape;102;p2"/>
          <p:cNvCxnSpPr/>
          <p:nvPr/>
        </p:nvCxnSpPr>
        <p:spPr>
          <a:xfrm>
            <a:off x="1314894" y="2228245"/>
            <a:ext cx="2059176" cy="0"/>
          </a:xfrm>
          <a:prstGeom prst="straightConnector1">
            <a:avLst/>
          </a:prstGeom>
          <a:noFill/>
          <a:ln cap="flat" cmpd="sng" w="50800">
            <a:solidFill>
              <a:srgbClr val="A14B2F"/>
            </a:solidFill>
            <a:prstDash val="solid"/>
            <a:round/>
            <a:headEnd len="sm" w="sm" type="none"/>
            <a:tailEnd len="sm" w="sm" type="none"/>
          </a:ln>
        </p:spPr>
      </p:cxnSp>
      <p:sp>
        <p:nvSpPr>
          <p:cNvPr id="103" name="Google Shape;103;p2"/>
          <p:cNvSpPr/>
          <p:nvPr/>
        </p:nvSpPr>
        <p:spPr>
          <a:xfrm>
            <a:off x="5335647" y="1167636"/>
            <a:ext cx="6472612" cy="3621452"/>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457200" lvl="0" marL="457200" marR="0" rtl="0" algn="l">
              <a:lnSpc>
                <a:spcPct val="250000"/>
              </a:lnSpc>
              <a:spcBef>
                <a:spcPts val="0"/>
              </a:spcBef>
              <a:spcAft>
                <a:spcPts val="0"/>
              </a:spcAft>
              <a:buClr>
                <a:srgbClr val="2B6334"/>
              </a:buClr>
              <a:buSzPts val="1800"/>
              <a:buFont typeface="Calibri"/>
              <a:buAutoNum type="arabicPeriod"/>
            </a:pPr>
            <a:r>
              <a:rPr lang="no-NO" sz="1800">
                <a:solidFill>
                  <a:srgbClr val="2B6334"/>
                </a:solidFill>
                <a:latin typeface="Arial"/>
                <a:ea typeface="Arial"/>
                <a:cs typeface="Arial"/>
                <a:sym typeface="Arial"/>
              </a:rPr>
              <a:t>Konstituering</a:t>
            </a:r>
            <a:endParaRPr sz="1800">
              <a:solidFill>
                <a:srgbClr val="2B6334"/>
              </a:solidFill>
              <a:latin typeface="Arial"/>
              <a:ea typeface="Arial"/>
              <a:cs typeface="Arial"/>
              <a:sym typeface="Arial"/>
            </a:endParaRPr>
          </a:p>
          <a:p>
            <a:pPr indent="-457200" lvl="0" marL="457200" marR="0" rtl="0" algn="l">
              <a:lnSpc>
                <a:spcPct val="250000"/>
              </a:lnSpc>
              <a:spcBef>
                <a:spcPts val="0"/>
              </a:spcBef>
              <a:spcAft>
                <a:spcPts val="0"/>
              </a:spcAft>
              <a:buClr>
                <a:srgbClr val="2B6334"/>
              </a:buClr>
              <a:buSzPts val="1800"/>
              <a:buFont typeface="Calibri"/>
              <a:buAutoNum type="arabicPeriod"/>
            </a:pPr>
            <a:r>
              <a:rPr lang="no-NO" sz="1800">
                <a:solidFill>
                  <a:srgbClr val="2B6334"/>
                </a:solidFill>
                <a:latin typeface="Arial"/>
                <a:ea typeface="Arial"/>
                <a:cs typeface="Arial"/>
                <a:sym typeface="Arial"/>
              </a:rPr>
              <a:t>Årsmelding</a:t>
            </a:r>
            <a:endParaRPr sz="1800">
              <a:solidFill>
                <a:srgbClr val="2B6334"/>
              </a:solidFill>
              <a:latin typeface="Arial"/>
              <a:ea typeface="Arial"/>
              <a:cs typeface="Arial"/>
              <a:sym typeface="Arial"/>
            </a:endParaRPr>
          </a:p>
          <a:p>
            <a:pPr indent="-457200" lvl="0" marL="457200" marR="0" rtl="0" algn="l">
              <a:lnSpc>
                <a:spcPct val="250000"/>
              </a:lnSpc>
              <a:spcBef>
                <a:spcPts val="0"/>
              </a:spcBef>
              <a:spcAft>
                <a:spcPts val="0"/>
              </a:spcAft>
              <a:buClr>
                <a:srgbClr val="2B6334"/>
              </a:buClr>
              <a:buSzPts val="1800"/>
              <a:buFont typeface="Calibri"/>
              <a:buAutoNum type="arabicPeriod"/>
            </a:pPr>
            <a:r>
              <a:rPr lang="no-NO" sz="1800">
                <a:solidFill>
                  <a:srgbClr val="2B6334"/>
                </a:solidFill>
                <a:latin typeface="Arial"/>
                <a:ea typeface="Arial"/>
                <a:cs typeface="Arial"/>
                <a:sym typeface="Arial"/>
              </a:rPr>
              <a:t>Budsjett 2026 og regnskap 2025</a:t>
            </a:r>
            <a:endParaRPr/>
          </a:p>
          <a:p>
            <a:pPr indent="-457200" lvl="0" marL="457200" marR="0" rtl="0" algn="l">
              <a:lnSpc>
                <a:spcPct val="250000"/>
              </a:lnSpc>
              <a:spcBef>
                <a:spcPts val="0"/>
              </a:spcBef>
              <a:spcAft>
                <a:spcPts val="0"/>
              </a:spcAft>
              <a:buClr>
                <a:srgbClr val="2B6334"/>
              </a:buClr>
              <a:buSzPts val="1800"/>
              <a:buFont typeface="Calibri"/>
              <a:buAutoNum type="arabicPeriod"/>
            </a:pPr>
            <a:r>
              <a:rPr lang="no-NO" sz="1800">
                <a:solidFill>
                  <a:srgbClr val="2B6334"/>
                </a:solidFill>
                <a:latin typeface="Arial"/>
                <a:ea typeface="Arial"/>
                <a:cs typeface="Arial"/>
                <a:sym typeface="Arial"/>
              </a:rPr>
              <a:t>Innmeldte saker</a:t>
            </a:r>
            <a:endParaRPr/>
          </a:p>
          <a:p>
            <a:pPr indent="-457200" lvl="0" marL="457200" marR="0" rtl="0" algn="l">
              <a:lnSpc>
                <a:spcPct val="250000"/>
              </a:lnSpc>
              <a:spcBef>
                <a:spcPts val="0"/>
              </a:spcBef>
              <a:spcAft>
                <a:spcPts val="0"/>
              </a:spcAft>
              <a:buClr>
                <a:srgbClr val="2B6334"/>
              </a:buClr>
              <a:buSzPts val="1800"/>
              <a:buFont typeface="Calibri"/>
              <a:buAutoNum type="arabicPeriod"/>
            </a:pPr>
            <a:r>
              <a:rPr lang="no-NO" sz="1800">
                <a:solidFill>
                  <a:srgbClr val="2B6334"/>
                </a:solidFill>
                <a:latin typeface="Arial"/>
                <a:ea typeface="Arial"/>
                <a:cs typeface="Arial"/>
                <a:sym typeface="Arial"/>
              </a:rPr>
              <a:t>Valg</a:t>
            </a:r>
            <a:endParaRPr sz="1800">
              <a:solidFill>
                <a:srgbClr val="2B6334"/>
              </a:solidFill>
              <a:latin typeface="Arial"/>
              <a:ea typeface="Arial"/>
              <a:cs typeface="Arial"/>
              <a:sym typeface="Arial"/>
            </a:endParaRPr>
          </a:p>
          <a:p>
            <a:pPr indent="0" lvl="0" marL="0" marR="0" rtl="0" algn="l">
              <a:spcBef>
                <a:spcPts val="0"/>
              </a:spcBef>
              <a:spcAft>
                <a:spcPts val="0"/>
              </a:spcAft>
              <a:buNone/>
            </a:pPr>
            <a:r>
              <a:t/>
            </a:r>
            <a:endParaRPr sz="1800">
              <a:solidFill>
                <a:srgbClr val="2B6334"/>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3"/>
          <p:cNvSpPr/>
          <p:nvPr/>
        </p:nvSpPr>
        <p:spPr>
          <a:xfrm>
            <a:off x="0" y="0"/>
            <a:ext cx="12191695" cy="6858000"/>
          </a:xfrm>
          <a:prstGeom prst="rect">
            <a:avLst/>
          </a:prstGeom>
          <a:solidFill>
            <a:srgbClr val="173E2A"/>
          </a:solidFill>
          <a:ln cap="flat" cmpd="sng" w="12700">
            <a:solidFill>
              <a:srgbClr val="173E2A"/>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3"/>
          <p:cNvSpPr/>
          <p:nvPr/>
        </p:nvSpPr>
        <p:spPr>
          <a:xfrm>
            <a:off x="7837855" y="0"/>
            <a:ext cx="4370832" cy="6858000"/>
          </a:xfrm>
          <a:prstGeom prst="rect">
            <a:avLst/>
          </a:prstGeom>
          <a:solidFill>
            <a:srgbClr val="E7ECE4">
              <a:alpha val="92157"/>
            </a:srgbClr>
          </a:solidFill>
          <a:ln cap="flat" cmpd="sng" w="12700">
            <a:solidFill>
              <a:srgbClr val="E7ECE4">
                <a:alpha val="0"/>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 name="Google Shape;110;p3"/>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
        <p:nvSpPr>
          <p:cNvPr id="111" name="Google Shape;111;p3"/>
          <p:cNvSpPr txBox="1"/>
          <p:nvPr/>
        </p:nvSpPr>
        <p:spPr>
          <a:xfrm>
            <a:off x="2440758" y="2373047"/>
            <a:ext cx="295634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no-NO" sz="2800">
                <a:solidFill>
                  <a:schemeClr val="lt2"/>
                </a:solidFill>
                <a:latin typeface="Play"/>
                <a:ea typeface="Play"/>
                <a:cs typeface="Play"/>
                <a:sym typeface="Play"/>
              </a:rPr>
              <a:t>KONSTITUERING</a:t>
            </a:r>
            <a:endParaRPr/>
          </a:p>
        </p:txBody>
      </p:sp>
      <p:cxnSp>
        <p:nvCxnSpPr>
          <p:cNvPr id="112" name="Google Shape;112;p3"/>
          <p:cNvCxnSpPr/>
          <p:nvPr/>
        </p:nvCxnSpPr>
        <p:spPr>
          <a:xfrm>
            <a:off x="2063418" y="3348956"/>
            <a:ext cx="3711019" cy="0"/>
          </a:xfrm>
          <a:prstGeom prst="straightConnector1">
            <a:avLst/>
          </a:prstGeom>
          <a:noFill/>
          <a:ln cap="flat" cmpd="sng" w="50800">
            <a:solidFill>
              <a:srgbClr val="A14B2F"/>
            </a:solidFill>
            <a:prstDash val="solid"/>
            <a:round/>
            <a:headEnd len="sm" w="sm" type="none"/>
            <a:tailEnd len="sm" w="sm" type="none"/>
          </a:ln>
        </p:spPr>
      </p:cxnSp>
      <p:cxnSp>
        <p:nvCxnSpPr>
          <p:cNvPr id="113" name="Google Shape;113;p3"/>
          <p:cNvCxnSpPr/>
          <p:nvPr/>
        </p:nvCxnSpPr>
        <p:spPr>
          <a:xfrm>
            <a:off x="2063417" y="1876487"/>
            <a:ext cx="3711019" cy="0"/>
          </a:xfrm>
          <a:prstGeom prst="straightConnector1">
            <a:avLst/>
          </a:prstGeom>
          <a:noFill/>
          <a:ln cap="flat" cmpd="sng" w="50800">
            <a:solidFill>
              <a:srgbClr val="A14B2F"/>
            </a:solidFill>
            <a:prstDash val="solid"/>
            <a:round/>
            <a:headEnd len="sm" w="sm" type="none"/>
            <a:tailEnd len="sm" w="sm" type="none"/>
          </a:ln>
        </p:spPr>
      </p:cxnSp>
      <p:pic>
        <p:nvPicPr>
          <p:cNvPr descr="/mnt/data/Logo Tillerbo.png" id="114" name="Google Shape;114;p3"/>
          <p:cNvPicPr preferRelativeResize="0"/>
          <p:nvPr/>
        </p:nvPicPr>
        <p:blipFill rotWithShape="1">
          <a:blip r:embed="rId3">
            <a:alphaModFix/>
          </a:blip>
          <a:srcRect b="0" l="0" r="0" t="0"/>
          <a:stretch/>
        </p:blipFill>
        <p:spPr>
          <a:xfrm>
            <a:off x="7897291" y="1303020"/>
            <a:ext cx="4251960" cy="425196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4"/>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
        <p:nvSpPr>
          <p:cNvPr id="120" name="Google Shape;120;p4"/>
          <p:cNvSpPr/>
          <p:nvPr/>
        </p:nvSpPr>
        <p:spPr>
          <a:xfrm>
            <a:off x="658368" y="566928"/>
            <a:ext cx="813816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E2A"/>
              </a:buClr>
              <a:buSzPts val="2800"/>
              <a:buFont typeface="Play"/>
              <a:buNone/>
            </a:pPr>
            <a:r>
              <a:rPr b="1" lang="no-NO" sz="2800">
                <a:solidFill>
                  <a:srgbClr val="173E2A"/>
                </a:solidFill>
                <a:latin typeface="Play"/>
                <a:ea typeface="Play"/>
                <a:cs typeface="Play"/>
                <a:sym typeface="Play"/>
              </a:rPr>
              <a:t>Konstituering</a:t>
            </a:r>
            <a:endParaRPr sz="2800">
              <a:solidFill>
                <a:schemeClr val="dk1"/>
              </a:solidFill>
              <a:latin typeface="Calibri"/>
              <a:ea typeface="Calibri"/>
              <a:cs typeface="Calibri"/>
              <a:sym typeface="Calibri"/>
            </a:endParaRPr>
          </a:p>
        </p:txBody>
      </p:sp>
      <p:cxnSp>
        <p:nvCxnSpPr>
          <p:cNvPr id="121" name="Google Shape;121;p4"/>
          <p:cNvCxnSpPr/>
          <p:nvPr/>
        </p:nvCxnSpPr>
        <p:spPr>
          <a:xfrm>
            <a:off x="658368" y="1217549"/>
            <a:ext cx="1808537" cy="0"/>
          </a:xfrm>
          <a:prstGeom prst="straightConnector1">
            <a:avLst/>
          </a:prstGeom>
          <a:noFill/>
          <a:ln cap="flat" cmpd="sng" w="50800">
            <a:solidFill>
              <a:srgbClr val="A14B2F"/>
            </a:solidFill>
            <a:prstDash val="solid"/>
            <a:round/>
            <a:headEnd len="sm" w="sm" type="none"/>
            <a:tailEnd len="sm" w="sm" type="none"/>
          </a:ln>
        </p:spPr>
      </p:cxnSp>
      <p:sp>
        <p:nvSpPr>
          <p:cNvPr id="122" name="Google Shape;122;p4"/>
          <p:cNvSpPr txBox="1"/>
          <p:nvPr/>
        </p:nvSpPr>
        <p:spPr>
          <a:xfrm>
            <a:off x="658368" y="1473565"/>
            <a:ext cx="11038058" cy="590931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2B6334"/>
              </a:buClr>
              <a:buSzPts val="1800"/>
              <a:buFont typeface="Arial"/>
              <a:buChar char="•"/>
            </a:pPr>
            <a:r>
              <a:rPr lang="no-NO" sz="1800">
                <a:solidFill>
                  <a:srgbClr val="2B6334"/>
                </a:solidFill>
                <a:latin typeface="Calibri"/>
                <a:ea typeface="Calibri"/>
                <a:cs typeface="Calibri"/>
                <a:sym typeface="Calibri"/>
              </a:rPr>
              <a:t>Valg av møteleder</a:t>
            </a:r>
            <a:endParaRPr/>
          </a:p>
          <a:p>
            <a:pPr indent="-285750" lvl="0" marL="285750" marR="0" rtl="0" algn="l">
              <a:spcBef>
                <a:spcPts val="0"/>
              </a:spcBef>
              <a:spcAft>
                <a:spcPts val="0"/>
              </a:spcAft>
              <a:buClr>
                <a:srgbClr val="2B6334"/>
              </a:buClr>
              <a:buSzPts val="1800"/>
              <a:buFont typeface="Arial"/>
              <a:buChar char="•"/>
            </a:pPr>
            <a:r>
              <a:rPr lang="no-NO" sz="1800">
                <a:solidFill>
                  <a:srgbClr val="2B6334"/>
                </a:solidFill>
                <a:latin typeface="Calibri"/>
                <a:ea typeface="Calibri"/>
                <a:cs typeface="Calibri"/>
                <a:sym typeface="Calibri"/>
              </a:rPr>
              <a:t>Valg av referent</a:t>
            </a:r>
            <a:endParaRPr/>
          </a:p>
          <a:p>
            <a:pPr indent="-285750" lvl="0" marL="285750" marR="0" rtl="0" algn="l">
              <a:spcBef>
                <a:spcPts val="0"/>
              </a:spcBef>
              <a:spcAft>
                <a:spcPts val="0"/>
              </a:spcAft>
              <a:buClr>
                <a:srgbClr val="2B6334"/>
              </a:buClr>
              <a:buSzPts val="1800"/>
              <a:buFont typeface="Arial"/>
              <a:buChar char="•"/>
            </a:pPr>
            <a:r>
              <a:rPr lang="no-NO" sz="1800">
                <a:solidFill>
                  <a:srgbClr val="2B6334"/>
                </a:solidFill>
                <a:latin typeface="Calibri"/>
                <a:ea typeface="Calibri"/>
                <a:cs typeface="Calibri"/>
                <a:sym typeface="Calibri"/>
              </a:rPr>
              <a:t>Valg av protokollsignatører</a:t>
            </a:r>
            <a:endParaRPr/>
          </a:p>
          <a:p>
            <a:pPr indent="-285750" lvl="0" marL="285750" marR="0" rtl="0" algn="l">
              <a:spcBef>
                <a:spcPts val="0"/>
              </a:spcBef>
              <a:spcAft>
                <a:spcPts val="0"/>
              </a:spcAft>
              <a:buClr>
                <a:srgbClr val="2B6334"/>
              </a:buClr>
              <a:buSzPts val="1800"/>
              <a:buFont typeface="Arial"/>
              <a:buChar char="•"/>
            </a:pPr>
            <a:r>
              <a:rPr lang="no-NO" sz="1800">
                <a:solidFill>
                  <a:srgbClr val="2B6334"/>
                </a:solidFill>
                <a:latin typeface="Calibri"/>
                <a:ea typeface="Calibri"/>
                <a:cs typeface="Calibri"/>
                <a:sym typeface="Calibri"/>
              </a:rPr>
              <a:t>Godkjenning av innkalling</a:t>
            </a:r>
            <a:endParaRPr/>
          </a:p>
          <a:p>
            <a:pPr indent="-285750" lvl="0" marL="285750" marR="0" rtl="0" algn="l">
              <a:spcBef>
                <a:spcPts val="0"/>
              </a:spcBef>
              <a:spcAft>
                <a:spcPts val="0"/>
              </a:spcAft>
              <a:buClr>
                <a:srgbClr val="2B6334"/>
              </a:buClr>
              <a:buSzPts val="1800"/>
              <a:buFont typeface="Arial"/>
              <a:buChar char="•"/>
            </a:pPr>
            <a:r>
              <a:rPr lang="no-NO" sz="1800">
                <a:solidFill>
                  <a:srgbClr val="2B6334"/>
                </a:solidFill>
                <a:latin typeface="Calibri"/>
                <a:ea typeface="Calibri"/>
                <a:cs typeface="Calibri"/>
                <a:sym typeface="Calibri"/>
              </a:rPr>
              <a:t>Godkjenning av saksliste</a:t>
            </a:r>
            <a:endParaRPr/>
          </a:p>
          <a:p>
            <a:pPr indent="-285750" lvl="1" marL="742950" marR="0" rtl="0" algn="l">
              <a:spcBef>
                <a:spcPts val="0"/>
              </a:spcBef>
              <a:spcAft>
                <a:spcPts val="0"/>
              </a:spcAft>
              <a:buClr>
                <a:srgbClr val="2B6334"/>
              </a:buClr>
              <a:buSzPts val="1800"/>
              <a:buFont typeface="Arial"/>
              <a:buChar char="•"/>
            </a:pPr>
            <a:r>
              <a:rPr b="0" i="0" lang="no-NO" sz="1800" u="none" cap="none" strike="noStrike">
                <a:solidFill>
                  <a:srgbClr val="2B6334"/>
                </a:solidFill>
                <a:latin typeface="Calibri"/>
                <a:ea typeface="Calibri"/>
                <a:cs typeface="Calibri"/>
                <a:sym typeface="Calibri"/>
              </a:rPr>
              <a:t>Sak 1: Økt klipping av fellesområder</a:t>
            </a:r>
            <a:endParaRPr/>
          </a:p>
          <a:p>
            <a:pPr indent="-285750" lvl="1" marL="742950" marR="0" rtl="0" algn="l">
              <a:spcBef>
                <a:spcPts val="0"/>
              </a:spcBef>
              <a:spcAft>
                <a:spcPts val="0"/>
              </a:spcAft>
              <a:buClr>
                <a:srgbClr val="2B6334"/>
              </a:buClr>
              <a:buSzPts val="1800"/>
              <a:buFont typeface="Arial"/>
              <a:buChar char="•"/>
            </a:pPr>
            <a:r>
              <a:rPr b="0" i="0" lang="no-NO" sz="1800" u="none" cap="none" strike="noStrike">
                <a:solidFill>
                  <a:srgbClr val="2B6334"/>
                </a:solidFill>
                <a:latin typeface="Calibri"/>
                <a:ea typeface="Calibri"/>
                <a:cs typeface="Calibri"/>
                <a:sym typeface="Calibri"/>
              </a:rPr>
              <a:t>Sak 2: Vedlikeholdsplan </a:t>
            </a:r>
            <a:endParaRPr/>
          </a:p>
          <a:p>
            <a:pPr indent="-285750" lvl="1" marL="742950" marR="0" rtl="0" algn="l">
              <a:spcBef>
                <a:spcPts val="0"/>
              </a:spcBef>
              <a:spcAft>
                <a:spcPts val="0"/>
              </a:spcAft>
              <a:buClr>
                <a:srgbClr val="2B6334"/>
              </a:buClr>
              <a:buSzPts val="1800"/>
              <a:buFont typeface="Arial"/>
              <a:buChar char="•"/>
            </a:pPr>
            <a:r>
              <a:rPr b="0" i="0" lang="no-NO" sz="1800" u="none" cap="none" strike="noStrike">
                <a:solidFill>
                  <a:srgbClr val="2B6334"/>
                </a:solidFill>
                <a:latin typeface="Calibri"/>
                <a:ea typeface="Calibri"/>
                <a:cs typeface="Calibri"/>
                <a:sym typeface="Calibri"/>
              </a:rPr>
              <a:t>Sak 3: Styrehonorar</a:t>
            </a:r>
            <a:endParaRPr/>
          </a:p>
          <a:p>
            <a:pPr indent="-285750" lvl="1" marL="742950" marR="0" rtl="0" algn="l">
              <a:spcBef>
                <a:spcPts val="0"/>
              </a:spcBef>
              <a:spcAft>
                <a:spcPts val="0"/>
              </a:spcAft>
              <a:buClr>
                <a:srgbClr val="2B6334"/>
              </a:buClr>
              <a:buSzPts val="1800"/>
              <a:buFont typeface="Arial"/>
              <a:buChar char="•"/>
            </a:pPr>
            <a:r>
              <a:rPr b="0" i="0" lang="no-NO" sz="1800" u="none" cap="none" strike="noStrike">
                <a:solidFill>
                  <a:srgbClr val="2B6334"/>
                </a:solidFill>
                <a:latin typeface="Calibri"/>
                <a:ea typeface="Calibri"/>
                <a:cs typeface="Calibri"/>
                <a:sym typeface="Calibri"/>
              </a:rPr>
              <a:t>Sak 4: Indeksregulering av kontingent og endring av vedtekter</a:t>
            </a:r>
            <a:endParaRPr/>
          </a:p>
          <a:p>
            <a:pPr indent="-285750" lvl="1" marL="742950" marR="0" rtl="0" algn="l">
              <a:spcBef>
                <a:spcPts val="0"/>
              </a:spcBef>
              <a:spcAft>
                <a:spcPts val="0"/>
              </a:spcAft>
              <a:buClr>
                <a:srgbClr val="2B6334"/>
              </a:buClr>
              <a:buSzPts val="1800"/>
              <a:buFont typeface="Arial"/>
              <a:buChar char="•"/>
            </a:pPr>
            <a:r>
              <a:rPr b="0" i="0" lang="no-NO" sz="1800" u="none" cap="none" strike="noStrike">
                <a:solidFill>
                  <a:srgbClr val="2B6334"/>
                </a:solidFill>
                <a:latin typeface="Calibri"/>
                <a:ea typeface="Calibri"/>
                <a:cs typeface="Calibri"/>
                <a:sym typeface="Calibri"/>
              </a:rPr>
              <a:t>Sak 5: Krav fra Tillertunet borettslag 1 vedrørende støttemur</a:t>
            </a:r>
            <a:endParaRPr/>
          </a:p>
          <a:p>
            <a:pPr indent="-285750" lvl="1" marL="742950" marR="0" rtl="0" algn="l">
              <a:spcBef>
                <a:spcPts val="0"/>
              </a:spcBef>
              <a:spcAft>
                <a:spcPts val="0"/>
              </a:spcAft>
              <a:buClr>
                <a:srgbClr val="2B6334"/>
              </a:buClr>
              <a:buSzPts val="1800"/>
              <a:buFont typeface="Arial"/>
              <a:buChar char="•"/>
            </a:pPr>
            <a:r>
              <a:rPr b="0" i="0" lang="no-NO" sz="1800" u="none" cap="none" strike="noStrike">
                <a:solidFill>
                  <a:srgbClr val="2B6334"/>
                </a:solidFill>
                <a:latin typeface="Calibri"/>
                <a:ea typeface="Calibri"/>
                <a:cs typeface="Calibri"/>
                <a:sym typeface="Calibri"/>
              </a:rPr>
              <a:t>Sak 6: Private gjerder på velforeningens tomt</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br>
              <a:rPr lang="no-NO"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a:p>
            <a:pPr indent="0" lvl="0" marL="0" marR="0" rtl="0" algn="l">
              <a:spcBef>
                <a:spcPts val="0"/>
              </a:spcBef>
              <a:spcAft>
                <a:spcPts val="0"/>
              </a:spcAft>
              <a:buNone/>
            </a:pPr>
            <a:br>
              <a:rPr lang="no-NO"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a:p>
            <a:pPr indent="0" lvl="0" marL="0" marR="0" rtl="0" algn="l">
              <a:spcBef>
                <a:spcPts val="0"/>
              </a:spcBef>
              <a:spcAft>
                <a:spcPts val="0"/>
              </a:spcAft>
              <a:buNone/>
            </a:pPr>
            <a:br>
              <a:rPr lang="no-NO"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a:p>
            <a:pPr indent="0" lvl="0" marL="0" marR="0" rtl="0" algn="l">
              <a:spcBef>
                <a:spcPts val="0"/>
              </a:spcBef>
              <a:spcAft>
                <a:spcPts val="0"/>
              </a:spcAft>
              <a:buNone/>
            </a:pPr>
            <a:br>
              <a:rPr lang="no-NO" sz="1800">
                <a:solidFill>
                  <a:schemeClr val="dk1"/>
                </a:solidFill>
                <a:latin typeface="Calibri"/>
                <a:ea typeface="Calibri"/>
                <a:cs typeface="Calibri"/>
                <a:sym typeface="Calibri"/>
              </a:rPr>
            </a:br>
            <a:endParaRPr sz="1800">
              <a:solidFill>
                <a:srgbClr val="2B6334"/>
              </a:solidFill>
              <a:latin typeface="Calibri"/>
              <a:ea typeface="Calibri"/>
              <a:cs typeface="Calibri"/>
              <a:sym typeface="Calibri"/>
            </a:endParaRPr>
          </a:p>
          <a:p>
            <a:pPr indent="-171450" lvl="0" marL="285750" marR="0" rtl="0" algn="l">
              <a:spcBef>
                <a:spcPts val="0"/>
              </a:spcBef>
              <a:spcAft>
                <a:spcPts val="0"/>
              </a:spcAft>
              <a:buClr>
                <a:schemeClr val="dk1"/>
              </a:buClr>
              <a:buSzPts val="1800"/>
              <a:buFont typeface="Arial"/>
              <a:buNone/>
            </a:pPr>
            <a:r>
              <a:t/>
            </a:r>
            <a:endParaRPr sz="1800">
              <a:solidFill>
                <a:srgbClr val="2B6334"/>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5"/>
          <p:cNvSpPr/>
          <p:nvPr/>
        </p:nvSpPr>
        <p:spPr>
          <a:xfrm>
            <a:off x="0" y="0"/>
            <a:ext cx="12191695" cy="6858000"/>
          </a:xfrm>
          <a:prstGeom prst="rect">
            <a:avLst/>
          </a:prstGeom>
          <a:solidFill>
            <a:srgbClr val="173E2A"/>
          </a:solidFill>
          <a:ln cap="flat" cmpd="sng" w="12700">
            <a:solidFill>
              <a:srgbClr val="173E2A"/>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 name="Google Shape;128;p5"/>
          <p:cNvSpPr/>
          <p:nvPr/>
        </p:nvSpPr>
        <p:spPr>
          <a:xfrm>
            <a:off x="7837855" y="0"/>
            <a:ext cx="4370832" cy="6858000"/>
          </a:xfrm>
          <a:prstGeom prst="rect">
            <a:avLst/>
          </a:prstGeom>
          <a:solidFill>
            <a:srgbClr val="E7ECE4">
              <a:alpha val="92157"/>
            </a:srgbClr>
          </a:solidFill>
          <a:ln cap="flat" cmpd="sng" w="12700">
            <a:solidFill>
              <a:srgbClr val="E7ECE4">
                <a:alpha val="0"/>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 name="Google Shape;129;p5"/>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
        <p:nvSpPr>
          <p:cNvPr id="130" name="Google Shape;130;p5"/>
          <p:cNvSpPr txBox="1"/>
          <p:nvPr/>
        </p:nvSpPr>
        <p:spPr>
          <a:xfrm>
            <a:off x="2440758" y="2373047"/>
            <a:ext cx="295634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no-NO" sz="2800">
                <a:solidFill>
                  <a:schemeClr val="lt2"/>
                </a:solidFill>
                <a:latin typeface="Play"/>
                <a:ea typeface="Play"/>
                <a:cs typeface="Play"/>
                <a:sym typeface="Play"/>
              </a:rPr>
              <a:t>ÅRSMELDING</a:t>
            </a:r>
            <a:endParaRPr/>
          </a:p>
        </p:txBody>
      </p:sp>
      <p:cxnSp>
        <p:nvCxnSpPr>
          <p:cNvPr id="131" name="Google Shape;131;p5"/>
          <p:cNvCxnSpPr/>
          <p:nvPr/>
        </p:nvCxnSpPr>
        <p:spPr>
          <a:xfrm>
            <a:off x="2063418" y="3348956"/>
            <a:ext cx="3711019" cy="0"/>
          </a:xfrm>
          <a:prstGeom prst="straightConnector1">
            <a:avLst/>
          </a:prstGeom>
          <a:noFill/>
          <a:ln cap="flat" cmpd="sng" w="50800">
            <a:solidFill>
              <a:srgbClr val="A14B2F"/>
            </a:solidFill>
            <a:prstDash val="solid"/>
            <a:round/>
            <a:headEnd len="sm" w="sm" type="none"/>
            <a:tailEnd len="sm" w="sm" type="none"/>
          </a:ln>
        </p:spPr>
      </p:cxnSp>
      <p:cxnSp>
        <p:nvCxnSpPr>
          <p:cNvPr id="132" name="Google Shape;132;p5"/>
          <p:cNvCxnSpPr/>
          <p:nvPr/>
        </p:nvCxnSpPr>
        <p:spPr>
          <a:xfrm>
            <a:off x="2063417" y="1876487"/>
            <a:ext cx="3711019" cy="0"/>
          </a:xfrm>
          <a:prstGeom prst="straightConnector1">
            <a:avLst/>
          </a:prstGeom>
          <a:noFill/>
          <a:ln cap="flat" cmpd="sng" w="50800">
            <a:solidFill>
              <a:srgbClr val="A14B2F"/>
            </a:solidFill>
            <a:prstDash val="solid"/>
            <a:round/>
            <a:headEnd len="sm" w="sm" type="none"/>
            <a:tailEnd len="sm" w="sm" type="none"/>
          </a:ln>
        </p:spPr>
      </p:cxnSp>
      <p:pic>
        <p:nvPicPr>
          <p:cNvPr descr="/mnt/data/Logo Tillerbo.png" id="133" name="Google Shape;133;p5"/>
          <p:cNvPicPr preferRelativeResize="0"/>
          <p:nvPr/>
        </p:nvPicPr>
        <p:blipFill rotWithShape="1">
          <a:blip r:embed="rId3">
            <a:alphaModFix/>
          </a:blip>
          <a:srcRect b="0" l="0" r="0" t="0"/>
          <a:stretch/>
        </p:blipFill>
        <p:spPr>
          <a:xfrm>
            <a:off x="7897291" y="1303020"/>
            <a:ext cx="4251960" cy="425196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6"/>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
        <p:nvSpPr>
          <p:cNvPr id="139" name="Google Shape;139;p6"/>
          <p:cNvSpPr/>
          <p:nvPr/>
        </p:nvSpPr>
        <p:spPr>
          <a:xfrm>
            <a:off x="658368" y="566928"/>
            <a:ext cx="813816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E2A"/>
              </a:buClr>
              <a:buSzPts val="2800"/>
              <a:buFont typeface="Play"/>
              <a:buNone/>
            </a:pPr>
            <a:r>
              <a:rPr b="1" lang="no-NO" sz="2800">
                <a:solidFill>
                  <a:srgbClr val="173E2A"/>
                </a:solidFill>
                <a:latin typeface="Play"/>
                <a:ea typeface="Play"/>
                <a:cs typeface="Play"/>
                <a:sym typeface="Play"/>
              </a:rPr>
              <a:t>Årsmelding</a:t>
            </a:r>
            <a:endParaRPr sz="2800">
              <a:solidFill>
                <a:schemeClr val="dk1"/>
              </a:solidFill>
              <a:latin typeface="Calibri"/>
              <a:ea typeface="Calibri"/>
              <a:cs typeface="Calibri"/>
              <a:sym typeface="Calibri"/>
            </a:endParaRPr>
          </a:p>
        </p:txBody>
      </p:sp>
      <p:cxnSp>
        <p:nvCxnSpPr>
          <p:cNvPr id="140" name="Google Shape;140;p6"/>
          <p:cNvCxnSpPr/>
          <p:nvPr/>
        </p:nvCxnSpPr>
        <p:spPr>
          <a:xfrm>
            <a:off x="658368" y="1217549"/>
            <a:ext cx="1808537" cy="0"/>
          </a:xfrm>
          <a:prstGeom prst="straightConnector1">
            <a:avLst/>
          </a:prstGeom>
          <a:noFill/>
          <a:ln cap="flat" cmpd="sng" w="50800">
            <a:solidFill>
              <a:srgbClr val="A14B2F"/>
            </a:solidFill>
            <a:prstDash val="solid"/>
            <a:round/>
            <a:headEnd len="sm" w="sm" type="none"/>
            <a:tailEnd len="sm" w="sm" type="none"/>
          </a:ln>
        </p:spPr>
      </p:cxnSp>
      <p:sp>
        <p:nvSpPr>
          <p:cNvPr id="141" name="Google Shape;141;p6"/>
          <p:cNvSpPr txBox="1"/>
          <p:nvPr/>
        </p:nvSpPr>
        <p:spPr>
          <a:xfrm>
            <a:off x="658368" y="1473565"/>
            <a:ext cx="11038200" cy="4511400"/>
          </a:xfrm>
          <a:prstGeom prst="rect">
            <a:avLst/>
          </a:prstGeom>
          <a:noFill/>
          <a:ln>
            <a:noFill/>
          </a:ln>
        </p:spPr>
        <p:txBody>
          <a:bodyPr anchorCtr="0" anchor="t" bIns="45700" lIns="91425" spcFirstLastPara="1" rIns="91425" wrap="square" tIns="45700">
            <a:spAutoFit/>
          </a:bodyPr>
          <a:lstStyle/>
          <a:p>
            <a:pPr indent="-342900" lvl="0" marL="457200" marR="0" rtl="0" algn="l">
              <a:lnSpc>
                <a:spcPct val="115000"/>
              </a:lnSpc>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Det er jobbet med ny nettside til Tillerbo og en egen facebookside (i tillegg til brev)  for å øke informasjonsflyten. Dette publiseres i nær fremtid. </a:t>
            </a:r>
            <a:endParaRPr sz="1800">
              <a:solidFill>
                <a:srgbClr val="2B6334"/>
              </a:solidFill>
              <a:latin typeface="Calibri"/>
              <a:ea typeface="Calibri"/>
              <a:cs typeface="Calibri"/>
              <a:sym typeface="Calibri"/>
            </a:endParaRPr>
          </a:p>
          <a:p>
            <a:pPr indent="-342900" lvl="0" marL="457200" marR="0" rtl="0" algn="l">
              <a:lnSpc>
                <a:spcPct val="115000"/>
              </a:lnSpc>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Styret har fortsatt å innhente tjenester fra Forset Grus, Berg &amp; Wigum, og Heimdal Vaktmesterservice til vedlikeholdsoppgaver. </a:t>
            </a:r>
            <a:endParaRPr sz="1800">
              <a:solidFill>
                <a:srgbClr val="2B6334"/>
              </a:solidFill>
              <a:latin typeface="Calibri"/>
              <a:ea typeface="Calibri"/>
              <a:cs typeface="Calibri"/>
              <a:sym typeface="Calibri"/>
            </a:endParaRPr>
          </a:p>
          <a:p>
            <a:pPr indent="-342900" lvl="1" marL="914400" marR="0" rtl="0" algn="l">
              <a:lnSpc>
                <a:spcPct val="115000"/>
              </a:lnSpc>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Otto ønsker samarbeid om brøyting og dette blir et punkt vi følger opp i høst. </a:t>
            </a:r>
            <a:endParaRPr sz="1800">
              <a:solidFill>
                <a:srgbClr val="2B6334"/>
              </a:solidFill>
              <a:latin typeface="Calibri"/>
              <a:ea typeface="Calibri"/>
              <a:cs typeface="Calibri"/>
              <a:sym typeface="Calibri"/>
            </a:endParaRPr>
          </a:p>
          <a:p>
            <a:pPr indent="-342900" lvl="1" marL="914400" marR="0" rtl="0" algn="l">
              <a:lnSpc>
                <a:spcPct val="115000"/>
              </a:lnSpc>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Dersom det er forhold som bør utbedres i velforeningen, ber vi om at dere tar kontakt slik at vi kan få løst saken ved hjelp av våre faste tjenesteleverandører. </a:t>
            </a:r>
            <a:endParaRPr sz="1800">
              <a:solidFill>
                <a:srgbClr val="2B6334"/>
              </a:solidFill>
              <a:latin typeface="Calibri"/>
              <a:ea typeface="Calibri"/>
              <a:cs typeface="Calibri"/>
              <a:sym typeface="Calibri"/>
            </a:endParaRPr>
          </a:p>
          <a:p>
            <a:pPr indent="-342900" lvl="0" marL="457200" marR="0" rtl="0" algn="l">
              <a:lnSpc>
                <a:spcPct val="115000"/>
              </a:lnSpc>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Misbruk av gjesteparkering har vært en pågående sak. Styret minner om at dette er et felles ansvar og at brøytebil ikke kommer til dersom det parkeres permanent på områdene.</a:t>
            </a:r>
            <a:endParaRPr sz="1800">
              <a:solidFill>
                <a:srgbClr val="2B6334"/>
              </a:solidFill>
              <a:latin typeface="Calibri"/>
              <a:ea typeface="Calibri"/>
              <a:cs typeface="Calibri"/>
              <a:sym typeface="Calibri"/>
            </a:endParaRPr>
          </a:p>
          <a:p>
            <a:pPr indent="-342900" lvl="0" marL="457200" marR="0" rtl="0" algn="l">
              <a:lnSpc>
                <a:spcPct val="115000"/>
              </a:lnSpc>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Sak om gjerder på velforeningens tomt er det jobbet med, og behandles i sak 6. </a:t>
            </a:r>
            <a:endParaRPr sz="1800">
              <a:solidFill>
                <a:srgbClr val="2B6334"/>
              </a:solidFill>
              <a:latin typeface="Calibri"/>
              <a:ea typeface="Calibri"/>
              <a:cs typeface="Calibri"/>
              <a:sym typeface="Calibri"/>
            </a:endParaRPr>
          </a:p>
          <a:p>
            <a:pPr indent="-342900" lvl="0" marL="457200" marR="0" rtl="0" algn="l">
              <a:lnSpc>
                <a:spcPct val="115000"/>
              </a:lnSpc>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Det har vært jobbet med løsning i saken om støttemur og den behandles i sak 5.</a:t>
            </a:r>
            <a:endParaRPr sz="1800">
              <a:solidFill>
                <a:srgbClr val="2B6334"/>
              </a:solidFill>
              <a:latin typeface="Calibri"/>
              <a:ea typeface="Calibri"/>
              <a:cs typeface="Calibri"/>
              <a:sym typeface="Calibri"/>
            </a:endParaRPr>
          </a:p>
          <a:p>
            <a:pPr indent="-342900" lvl="0" marL="457200" marR="0" rtl="0" algn="l">
              <a:lnSpc>
                <a:spcPct val="115000"/>
              </a:lnSpc>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Velforeningen har i dag ingen forsikringer, og det vil i det neste året bli utredet hvilke forsikringer velforeningen bør ha, deriblant ansvarsforsikring og styreforsikring. </a:t>
            </a:r>
            <a:endParaRPr sz="1800">
              <a:solidFill>
                <a:srgbClr val="2B6334"/>
              </a:solidFill>
              <a:latin typeface="Calibri"/>
              <a:ea typeface="Calibri"/>
              <a:cs typeface="Calibri"/>
              <a:sym typeface="Calibri"/>
            </a:endParaRPr>
          </a:p>
          <a:p>
            <a:pPr indent="0" lvl="0" marL="0" marR="0" rtl="0" algn="l">
              <a:spcBef>
                <a:spcPts val="0"/>
              </a:spcBef>
              <a:spcAft>
                <a:spcPts val="0"/>
              </a:spcAft>
              <a:buNone/>
            </a:pPr>
            <a:r>
              <a:t/>
            </a:r>
            <a:endParaRPr sz="1800">
              <a:solidFill>
                <a:srgbClr val="2B6334"/>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g3fa7a6a64d3_0_2"/>
          <p:cNvSpPr txBox="1"/>
          <p:nvPr>
            <p:ph idx="12" type="sldNum"/>
          </p:nvPr>
        </p:nvSpPr>
        <p:spPr>
          <a:xfrm>
            <a:off x="11631168" y="6510528"/>
            <a:ext cx="800100" cy="300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no-NO"/>
              <a:t>‹#›</a:t>
            </a:fld>
            <a:endParaRPr/>
          </a:p>
        </p:txBody>
      </p:sp>
      <p:sp>
        <p:nvSpPr>
          <p:cNvPr id="147" name="Google Shape;147;g3fa7a6a64d3_0_2"/>
          <p:cNvSpPr/>
          <p:nvPr/>
        </p:nvSpPr>
        <p:spPr>
          <a:xfrm>
            <a:off x="658368" y="566928"/>
            <a:ext cx="81381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E2A"/>
              </a:buClr>
              <a:buSzPts val="2800"/>
              <a:buFont typeface="Play"/>
              <a:buNone/>
            </a:pPr>
            <a:r>
              <a:rPr b="1" lang="no-NO" sz="2800">
                <a:solidFill>
                  <a:srgbClr val="173E2A"/>
                </a:solidFill>
                <a:latin typeface="Play"/>
                <a:ea typeface="Play"/>
                <a:cs typeface="Play"/>
                <a:sym typeface="Play"/>
              </a:rPr>
              <a:t>Årsmelding - lekeplass og dugnad</a:t>
            </a:r>
            <a:endParaRPr sz="2800">
              <a:solidFill>
                <a:schemeClr val="dk1"/>
              </a:solidFill>
              <a:latin typeface="Calibri"/>
              <a:ea typeface="Calibri"/>
              <a:cs typeface="Calibri"/>
              <a:sym typeface="Calibri"/>
            </a:endParaRPr>
          </a:p>
        </p:txBody>
      </p:sp>
      <p:sp>
        <p:nvSpPr>
          <p:cNvPr id="148" name="Google Shape;148;g3fa7a6a64d3_0_2"/>
          <p:cNvSpPr txBox="1"/>
          <p:nvPr/>
        </p:nvSpPr>
        <p:spPr>
          <a:xfrm>
            <a:off x="578000" y="1374725"/>
            <a:ext cx="7089300" cy="4617600"/>
          </a:xfrm>
          <a:prstGeom prst="rect">
            <a:avLst/>
          </a:prstGeom>
          <a:noFill/>
          <a:ln>
            <a:noFill/>
          </a:ln>
        </p:spPr>
        <p:txBody>
          <a:bodyPr anchorCtr="0" anchor="t" bIns="91425" lIns="91425" spcFirstLastPara="1" rIns="91425" wrap="square" tIns="91425">
            <a:spAutoFit/>
          </a:bodyPr>
          <a:lstStyle/>
          <a:p>
            <a:pPr indent="-285750" lvl="0" marL="285750" rtl="0" algn="l">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Alle forhold bemerket i lekeplasskontrollen er utbedret, og nå gjenstår det bare maling. </a:t>
            </a:r>
            <a:endParaRPr sz="1800">
              <a:solidFill>
                <a:srgbClr val="2B6334"/>
              </a:solidFill>
              <a:latin typeface="Calibri"/>
              <a:ea typeface="Calibri"/>
              <a:cs typeface="Calibri"/>
              <a:sym typeface="Calibri"/>
            </a:endParaRPr>
          </a:p>
          <a:p>
            <a:pPr indent="0" lvl="0" marL="457200" rtl="0" algn="l">
              <a:spcBef>
                <a:spcPts val="0"/>
              </a:spcBef>
              <a:spcAft>
                <a:spcPts val="0"/>
              </a:spcAft>
              <a:buNone/>
            </a:pPr>
            <a:r>
              <a:t/>
            </a:r>
            <a:endParaRPr sz="1800">
              <a:solidFill>
                <a:srgbClr val="2B6334"/>
              </a:solidFill>
              <a:latin typeface="Calibri"/>
              <a:ea typeface="Calibri"/>
              <a:cs typeface="Calibri"/>
              <a:sym typeface="Calibri"/>
            </a:endParaRPr>
          </a:p>
          <a:p>
            <a:pPr indent="-285750" lvl="0" marL="285750" rtl="0" algn="l">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Det avholdes en lekeplassdugnad 14.september. I etterkant av dugnaden vil det bli kartlagt oppgraderingsbehov på lekeplassene og søkt om midler til dette gjennom “Støttende nabolag” av EiendomsMegler 1 Midt-Norge.</a:t>
            </a:r>
            <a:endParaRPr sz="1800">
              <a:solidFill>
                <a:srgbClr val="2B6334"/>
              </a:solidFill>
              <a:latin typeface="Calibri"/>
              <a:ea typeface="Calibri"/>
              <a:cs typeface="Calibri"/>
              <a:sym typeface="Calibri"/>
            </a:endParaRPr>
          </a:p>
          <a:p>
            <a:pPr indent="0" lvl="0" marL="457200" rtl="0" algn="l">
              <a:spcBef>
                <a:spcPts val="0"/>
              </a:spcBef>
              <a:spcAft>
                <a:spcPts val="0"/>
              </a:spcAft>
              <a:buNone/>
            </a:pPr>
            <a:r>
              <a:t/>
            </a:r>
            <a:endParaRPr sz="1800">
              <a:solidFill>
                <a:srgbClr val="2B6334"/>
              </a:solidFill>
              <a:latin typeface="Calibri"/>
              <a:ea typeface="Calibri"/>
              <a:cs typeface="Calibri"/>
              <a:sym typeface="Calibri"/>
            </a:endParaRPr>
          </a:p>
          <a:p>
            <a:pPr indent="-285750" lvl="0" marL="285750" rtl="0" algn="l">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Det var avholdt vårdugnad og det er dessverre fremdeles lavt oppmøte. Det har kommet forslag om å øke omfanget av vedlikehold fra tjenesteleverandører. Dette behandles som en innmeldt sak 1.</a:t>
            </a:r>
            <a:endParaRPr sz="1800">
              <a:solidFill>
                <a:srgbClr val="2B6334"/>
              </a:solidFill>
              <a:latin typeface="Calibri"/>
              <a:ea typeface="Calibri"/>
              <a:cs typeface="Calibri"/>
              <a:sym typeface="Calibri"/>
            </a:endParaRPr>
          </a:p>
          <a:p>
            <a:pPr indent="0" lvl="0" marL="0" rtl="0" algn="l">
              <a:spcBef>
                <a:spcPts val="0"/>
              </a:spcBef>
              <a:spcAft>
                <a:spcPts val="0"/>
              </a:spcAft>
              <a:buNone/>
            </a:pPr>
            <a:r>
              <a:t/>
            </a:r>
            <a:endParaRPr sz="1800">
              <a:solidFill>
                <a:srgbClr val="2B6334"/>
              </a:solidFill>
              <a:latin typeface="Calibri"/>
              <a:ea typeface="Calibri"/>
              <a:cs typeface="Calibri"/>
              <a:sym typeface="Calibri"/>
            </a:endParaRPr>
          </a:p>
          <a:p>
            <a:pPr indent="-285750" lvl="0" marL="285750" rtl="0" algn="l">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Etter vårdugnaden ble det innmeldt sak til Trondheim Bydrift at asfalten mellom Otto og Tillertunet 2 er skadet og bør utbedres. Saken er avvist fra Trondheim Kommune med begrunnelse i at dette er vårt ansvar. Saken følges opp i kommende år. </a:t>
            </a:r>
            <a:endParaRPr sz="1800">
              <a:solidFill>
                <a:srgbClr val="2B6334"/>
              </a:solidFill>
              <a:latin typeface="Calibri"/>
              <a:ea typeface="Calibri"/>
              <a:cs typeface="Calibri"/>
              <a:sym typeface="Calibri"/>
            </a:endParaRPr>
          </a:p>
        </p:txBody>
      </p:sp>
      <p:cxnSp>
        <p:nvCxnSpPr>
          <p:cNvPr id="149" name="Google Shape;149;g3fa7a6a64d3_0_2"/>
          <p:cNvCxnSpPr/>
          <p:nvPr/>
        </p:nvCxnSpPr>
        <p:spPr>
          <a:xfrm>
            <a:off x="658368" y="1217549"/>
            <a:ext cx="1808400" cy="0"/>
          </a:xfrm>
          <a:prstGeom prst="straightConnector1">
            <a:avLst/>
          </a:prstGeom>
          <a:noFill/>
          <a:ln cap="flat" cmpd="sng" w="50800">
            <a:solidFill>
              <a:srgbClr val="A14B2F"/>
            </a:solidFill>
            <a:prstDash val="solid"/>
            <a:round/>
            <a:headEnd len="sm" w="sm" type="none"/>
            <a:tailEnd len="sm" w="sm" type="none"/>
          </a:ln>
        </p:spPr>
      </p:cxnSp>
      <p:pic>
        <p:nvPicPr>
          <p:cNvPr id="150" name="Google Shape;150;g3fa7a6a64d3_0_2"/>
          <p:cNvPicPr preferRelativeResize="0"/>
          <p:nvPr/>
        </p:nvPicPr>
        <p:blipFill>
          <a:blip r:embed="rId3">
            <a:alphaModFix/>
          </a:blip>
          <a:stretch>
            <a:fillRect/>
          </a:stretch>
        </p:blipFill>
        <p:spPr>
          <a:xfrm>
            <a:off x="7586275" y="2313475"/>
            <a:ext cx="4216349" cy="36611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g3fa7a25a848_0_0"/>
          <p:cNvSpPr txBox="1"/>
          <p:nvPr>
            <p:ph idx="12" type="sldNum"/>
          </p:nvPr>
        </p:nvSpPr>
        <p:spPr>
          <a:xfrm>
            <a:off x="11631168" y="6510528"/>
            <a:ext cx="800100" cy="300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no-NO"/>
              <a:t>‹#›</a:t>
            </a:fld>
            <a:endParaRPr/>
          </a:p>
        </p:txBody>
      </p:sp>
      <p:sp>
        <p:nvSpPr>
          <p:cNvPr id="156" name="Google Shape;156;g3fa7a25a848_0_0"/>
          <p:cNvSpPr/>
          <p:nvPr/>
        </p:nvSpPr>
        <p:spPr>
          <a:xfrm>
            <a:off x="658368" y="566928"/>
            <a:ext cx="81381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E2A"/>
              </a:buClr>
              <a:buSzPts val="2800"/>
              <a:buFont typeface="Play"/>
              <a:buNone/>
            </a:pPr>
            <a:r>
              <a:rPr b="1" lang="no-NO" sz="2800">
                <a:solidFill>
                  <a:srgbClr val="173E2A"/>
                </a:solidFill>
                <a:latin typeface="Play"/>
                <a:ea typeface="Play"/>
                <a:cs typeface="Play"/>
                <a:sym typeface="Play"/>
              </a:rPr>
              <a:t>Orienteringssak - Søppelsortering</a:t>
            </a:r>
            <a:endParaRPr sz="2800">
              <a:solidFill>
                <a:schemeClr val="dk1"/>
              </a:solidFill>
              <a:latin typeface="Calibri"/>
              <a:ea typeface="Calibri"/>
              <a:cs typeface="Calibri"/>
              <a:sym typeface="Calibri"/>
            </a:endParaRPr>
          </a:p>
        </p:txBody>
      </p:sp>
      <p:sp>
        <p:nvSpPr>
          <p:cNvPr id="157" name="Google Shape;157;g3fa7a25a848_0_0"/>
          <p:cNvSpPr txBox="1"/>
          <p:nvPr/>
        </p:nvSpPr>
        <p:spPr>
          <a:xfrm>
            <a:off x="5504097" y="1250325"/>
            <a:ext cx="6255000" cy="53565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2B6334"/>
              </a:buClr>
              <a:buSzPts val="1800"/>
              <a:buFont typeface="Arial"/>
              <a:buChar char="•"/>
            </a:pPr>
            <a:r>
              <a:rPr lang="no-NO" sz="1800">
                <a:solidFill>
                  <a:srgbClr val="2B6334"/>
                </a:solidFill>
                <a:latin typeface="Calibri"/>
                <a:ea typeface="Calibri"/>
                <a:cs typeface="Calibri"/>
                <a:sym typeface="Calibri"/>
              </a:rPr>
              <a:t>Trondheim Renholdsverk ønsker å supplere dagens søppelcontainere med matavfall og restavfall. Beboere som benytter containere blir informert av renholdsverket. Det er også mulig for øvrige beboere å bytte ut egne beholdere og bli med på felles søppelløsning, dette skjer på eget ansvar. </a:t>
            </a:r>
            <a:endParaRPr sz="1800">
              <a:solidFill>
                <a:srgbClr val="2B6334"/>
              </a:solidFill>
              <a:latin typeface="Calibri"/>
              <a:ea typeface="Calibri"/>
              <a:cs typeface="Calibri"/>
              <a:sym typeface="Calibri"/>
            </a:endParaRPr>
          </a:p>
          <a:p>
            <a:pPr indent="-285750" lvl="0" marL="285750" marR="0" rtl="0" algn="l">
              <a:spcBef>
                <a:spcPts val="0"/>
              </a:spcBef>
              <a:spcAft>
                <a:spcPts val="0"/>
              </a:spcAft>
              <a:buSzPts val="1800"/>
              <a:buFont typeface="Calibri"/>
              <a:buChar char="•"/>
            </a:pPr>
            <a:r>
              <a:rPr lang="no-NO" sz="1800">
                <a:solidFill>
                  <a:srgbClr val="2B6334"/>
                </a:solidFill>
                <a:latin typeface="Calibri"/>
                <a:ea typeface="Calibri"/>
                <a:cs typeface="Calibri"/>
                <a:sym typeface="Calibri"/>
              </a:rPr>
              <a:t>Det er to lokasjoner hvor det nå rulles ut ekstra containere for matavfall og glass- og metallemballasje.</a:t>
            </a:r>
            <a:endParaRPr sz="1800">
              <a:solidFill>
                <a:srgbClr val="2B6334"/>
              </a:solidFill>
              <a:latin typeface="Calibri"/>
              <a:ea typeface="Calibri"/>
              <a:cs typeface="Calibri"/>
              <a:sym typeface="Calibri"/>
            </a:endParaRPr>
          </a:p>
          <a:p>
            <a:pPr indent="-285750" lvl="0" marL="285750" marR="0" rtl="0" algn="l">
              <a:spcBef>
                <a:spcPts val="0"/>
              </a:spcBef>
              <a:spcAft>
                <a:spcPts val="0"/>
              </a:spcAft>
              <a:buSzPts val="1800"/>
              <a:buFont typeface="Calibri"/>
              <a:buChar char="•"/>
            </a:pPr>
            <a:r>
              <a:rPr lang="no-NO" sz="1800">
                <a:solidFill>
                  <a:srgbClr val="2B6334"/>
                </a:solidFill>
                <a:latin typeface="Calibri"/>
                <a:ea typeface="Calibri"/>
                <a:cs typeface="Calibri"/>
                <a:sym typeface="Calibri"/>
              </a:rPr>
              <a:t>Lokasjoner merket grønt i vedlagt bilde: Ingeborg Ofstads veg 123, 125 og 51 slås sammen til ett felles oppsamlingspunkt for papp/papir, plastemballasje, glass- og metallemballasje og matavfall. Restavfall vil fortsatt være separat. Tilsvarende løsning rulles ut for Ingeborg Ofstads veg 118, 120 og 52.</a:t>
            </a:r>
            <a:endParaRPr sz="1800">
              <a:solidFill>
                <a:srgbClr val="2B6334"/>
              </a:solidFill>
              <a:latin typeface="Calibri"/>
              <a:ea typeface="Calibri"/>
              <a:cs typeface="Calibri"/>
              <a:sym typeface="Calibri"/>
            </a:endParaRPr>
          </a:p>
          <a:p>
            <a:pPr indent="-285750" lvl="0" marL="285750" marR="0" rtl="0" algn="l">
              <a:spcBef>
                <a:spcPts val="0"/>
              </a:spcBef>
              <a:spcAft>
                <a:spcPts val="0"/>
              </a:spcAft>
              <a:buSzPts val="1800"/>
              <a:buFont typeface="Calibri"/>
              <a:buChar char="•"/>
            </a:pPr>
            <a:r>
              <a:rPr lang="no-NO" sz="1800">
                <a:solidFill>
                  <a:srgbClr val="2B6334"/>
                </a:solidFill>
                <a:latin typeface="Calibri"/>
                <a:ea typeface="Calibri"/>
                <a:cs typeface="Calibri"/>
                <a:sym typeface="Calibri"/>
              </a:rPr>
              <a:t>Lokasjoner merket rødt: Her skal det også settes ut containere for matavfall og glass- og metallemballasje.</a:t>
            </a:r>
            <a:endParaRPr sz="1800">
              <a:solidFill>
                <a:srgbClr val="2B6334"/>
              </a:solidFill>
              <a:latin typeface="Calibri"/>
              <a:ea typeface="Calibri"/>
              <a:cs typeface="Calibri"/>
              <a:sym typeface="Calibri"/>
            </a:endParaRPr>
          </a:p>
          <a:p>
            <a:pPr indent="-285750" lvl="0" marL="285750" marR="0" rtl="0" algn="l">
              <a:spcBef>
                <a:spcPts val="0"/>
              </a:spcBef>
              <a:spcAft>
                <a:spcPts val="0"/>
              </a:spcAft>
              <a:buSzPts val="1800"/>
              <a:buFont typeface="Calibri"/>
              <a:buChar char="•"/>
            </a:pPr>
            <a:r>
              <a:rPr lang="no-NO" sz="1800">
                <a:solidFill>
                  <a:srgbClr val="2B6334"/>
                </a:solidFill>
                <a:latin typeface="Calibri"/>
                <a:ea typeface="Calibri"/>
                <a:cs typeface="Calibri"/>
                <a:sym typeface="Calibri"/>
              </a:rPr>
              <a:t>Lokasjon merket oransje: Denne lokasjonen vurderes fjernet eller flyttet.</a:t>
            </a:r>
            <a:endParaRPr sz="1800">
              <a:solidFill>
                <a:srgbClr val="2B6334"/>
              </a:solidFill>
              <a:latin typeface="Calibri"/>
              <a:ea typeface="Calibri"/>
              <a:cs typeface="Calibri"/>
              <a:sym typeface="Calibri"/>
            </a:endParaRPr>
          </a:p>
          <a:p>
            <a:pPr indent="-285750" lvl="0" marL="285750" marR="0" rtl="0" algn="l">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Styret opparbeider området under søppelcontainere slik at de blir tilpasset behovet. Styret har kun godkjent plassering av containere på regulert område for søppelavhenting. </a:t>
            </a:r>
            <a:endParaRPr sz="1800">
              <a:solidFill>
                <a:srgbClr val="2B6334"/>
              </a:solidFill>
              <a:latin typeface="Calibri"/>
              <a:ea typeface="Calibri"/>
              <a:cs typeface="Calibri"/>
              <a:sym typeface="Calibri"/>
            </a:endParaRPr>
          </a:p>
        </p:txBody>
      </p:sp>
      <p:pic>
        <p:nvPicPr>
          <p:cNvPr id="158" name="Google Shape;158;g3fa7a25a848_0_0"/>
          <p:cNvPicPr preferRelativeResize="0"/>
          <p:nvPr/>
        </p:nvPicPr>
        <p:blipFill>
          <a:blip r:embed="rId3">
            <a:alphaModFix/>
          </a:blip>
          <a:stretch>
            <a:fillRect/>
          </a:stretch>
        </p:blipFill>
        <p:spPr>
          <a:xfrm>
            <a:off x="371100" y="1350874"/>
            <a:ext cx="4827950" cy="50020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7"/>
          <p:cNvSpPr/>
          <p:nvPr/>
        </p:nvSpPr>
        <p:spPr>
          <a:xfrm>
            <a:off x="0" y="0"/>
            <a:ext cx="12191695" cy="6858000"/>
          </a:xfrm>
          <a:prstGeom prst="rect">
            <a:avLst/>
          </a:prstGeom>
          <a:solidFill>
            <a:srgbClr val="173E2A"/>
          </a:solidFill>
          <a:ln cap="flat" cmpd="sng" w="12700">
            <a:solidFill>
              <a:srgbClr val="173E2A"/>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 name="Google Shape;164;p7"/>
          <p:cNvSpPr/>
          <p:nvPr/>
        </p:nvSpPr>
        <p:spPr>
          <a:xfrm>
            <a:off x="7837855" y="0"/>
            <a:ext cx="4370832" cy="6858000"/>
          </a:xfrm>
          <a:prstGeom prst="rect">
            <a:avLst/>
          </a:prstGeom>
          <a:solidFill>
            <a:srgbClr val="E7ECE4">
              <a:alpha val="92157"/>
            </a:srgbClr>
          </a:solidFill>
          <a:ln cap="flat" cmpd="sng" w="12700">
            <a:solidFill>
              <a:srgbClr val="E7ECE4">
                <a:alpha val="0"/>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 name="Google Shape;165;p7"/>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
        <p:nvSpPr>
          <p:cNvPr id="166" name="Google Shape;166;p7"/>
          <p:cNvSpPr txBox="1"/>
          <p:nvPr/>
        </p:nvSpPr>
        <p:spPr>
          <a:xfrm>
            <a:off x="1322426" y="2351112"/>
            <a:ext cx="564411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no-NO" sz="2800">
                <a:solidFill>
                  <a:schemeClr val="lt2"/>
                </a:solidFill>
                <a:latin typeface="Play"/>
                <a:ea typeface="Play"/>
                <a:cs typeface="Play"/>
                <a:sym typeface="Play"/>
              </a:rPr>
              <a:t>REGNSKAP 2025 OG BUDSJETT 2026</a:t>
            </a:r>
            <a:endParaRPr/>
          </a:p>
        </p:txBody>
      </p:sp>
      <p:cxnSp>
        <p:nvCxnSpPr>
          <p:cNvPr id="167" name="Google Shape;167;p7"/>
          <p:cNvCxnSpPr/>
          <p:nvPr/>
        </p:nvCxnSpPr>
        <p:spPr>
          <a:xfrm>
            <a:off x="2063418" y="3348956"/>
            <a:ext cx="3711019" cy="0"/>
          </a:xfrm>
          <a:prstGeom prst="straightConnector1">
            <a:avLst/>
          </a:prstGeom>
          <a:noFill/>
          <a:ln cap="flat" cmpd="sng" w="50800">
            <a:solidFill>
              <a:srgbClr val="A14B2F"/>
            </a:solidFill>
            <a:prstDash val="solid"/>
            <a:round/>
            <a:headEnd len="sm" w="sm" type="none"/>
            <a:tailEnd len="sm" w="sm" type="none"/>
          </a:ln>
        </p:spPr>
      </p:cxnSp>
      <p:cxnSp>
        <p:nvCxnSpPr>
          <p:cNvPr id="168" name="Google Shape;168;p7"/>
          <p:cNvCxnSpPr/>
          <p:nvPr/>
        </p:nvCxnSpPr>
        <p:spPr>
          <a:xfrm>
            <a:off x="2063417" y="1876487"/>
            <a:ext cx="3711019" cy="0"/>
          </a:xfrm>
          <a:prstGeom prst="straightConnector1">
            <a:avLst/>
          </a:prstGeom>
          <a:noFill/>
          <a:ln cap="flat" cmpd="sng" w="50800">
            <a:solidFill>
              <a:srgbClr val="A14B2F"/>
            </a:solidFill>
            <a:prstDash val="solid"/>
            <a:round/>
            <a:headEnd len="sm" w="sm" type="none"/>
            <a:tailEnd len="sm" w="sm" type="none"/>
          </a:ln>
        </p:spPr>
      </p:cxnSp>
      <p:pic>
        <p:nvPicPr>
          <p:cNvPr descr="/mnt/data/Logo Tillerbo.png" id="169" name="Google Shape;169;p7"/>
          <p:cNvPicPr preferRelativeResize="0"/>
          <p:nvPr/>
        </p:nvPicPr>
        <p:blipFill rotWithShape="1">
          <a:blip r:embed="rId3">
            <a:alphaModFix/>
          </a:blip>
          <a:srcRect b="0" l="0" r="0" t="0"/>
          <a:stretch/>
        </p:blipFill>
        <p:spPr>
          <a:xfrm>
            <a:off x="7897291" y="1303020"/>
            <a:ext cx="4251960" cy="425196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g3fa7a25a848_0_12"/>
          <p:cNvSpPr txBox="1"/>
          <p:nvPr>
            <p:ph idx="12" type="sldNum"/>
          </p:nvPr>
        </p:nvSpPr>
        <p:spPr>
          <a:xfrm>
            <a:off x="11631168" y="6510528"/>
            <a:ext cx="800100" cy="300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no-NO"/>
              <a:t>‹#›</a:t>
            </a:fld>
            <a:endParaRPr/>
          </a:p>
        </p:txBody>
      </p:sp>
      <p:sp>
        <p:nvSpPr>
          <p:cNvPr id="175" name="Google Shape;175;g3fa7a25a848_0_12"/>
          <p:cNvSpPr/>
          <p:nvPr/>
        </p:nvSpPr>
        <p:spPr>
          <a:xfrm>
            <a:off x="658368" y="566928"/>
            <a:ext cx="81381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E2A"/>
              </a:buClr>
              <a:buSzPts val="2800"/>
              <a:buFont typeface="Play"/>
              <a:buNone/>
            </a:pPr>
            <a:r>
              <a:rPr b="1" lang="no-NO" sz="2800">
                <a:solidFill>
                  <a:srgbClr val="173E2A"/>
                </a:solidFill>
                <a:latin typeface="Play"/>
                <a:ea typeface="Play"/>
                <a:cs typeface="Play"/>
                <a:sym typeface="Play"/>
              </a:rPr>
              <a:t>Årsregnskap 2025</a:t>
            </a:r>
            <a:endParaRPr sz="2800">
              <a:solidFill>
                <a:schemeClr val="dk1"/>
              </a:solidFill>
              <a:latin typeface="Calibri"/>
              <a:ea typeface="Calibri"/>
              <a:cs typeface="Calibri"/>
              <a:sym typeface="Calibri"/>
            </a:endParaRPr>
          </a:p>
        </p:txBody>
      </p:sp>
      <p:pic>
        <p:nvPicPr>
          <p:cNvPr id="176" name="Google Shape;176;g3fa7a25a848_0_12"/>
          <p:cNvPicPr preferRelativeResize="0"/>
          <p:nvPr/>
        </p:nvPicPr>
        <p:blipFill>
          <a:blip r:embed="rId3">
            <a:alphaModFix/>
          </a:blip>
          <a:stretch>
            <a:fillRect/>
          </a:stretch>
        </p:blipFill>
        <p:spPr>
          <a:xfrm>
            <a:off x="152400" y="1222125"/>
            <a:ext cx="6148425" cy="5390250"/>
          </a:xfrm>
          <a:prstGeom prst="rect">
            <a:avLst/>
          </a:prstGeom>
          <a:noFill/>
          <a:ln>
            <a:noFill/>
          </a:ln>
        </p:spPr>
      </p:pic>
      <p:pic>
        <p:nvPicPr>
          <p:cNvPr id="177" name="Google Shape;177;g3fa7a25a848_0_12"/>
          <p:cNvPicPr preferRelativeResize="0"/>
          <p:nvPr/>
        </p:nvPicPr>
        <p:blipFill>
          <a:blip r:embed="rId4">
            <a:alphaModFix/>
          </a:blip>
          <a:stretch>
            <a:fillRect/>
          </a:stretch>
        </p:blipFill>
        <p:spPr>
          <a:xfrm>
            <a:off x="6453225" y="1222128"/>
            <a:ext cx="5429250" cy="25241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g3fa7a6a64d3_0_17"/>
          <p:cNvSpPr txBox="1"/>
          <p:nvPr>
            <p:ph idx="12" type="sldNum"/>
          </p:nvPr>
        </p:nvSpPr>
        <p:spPr>
          <a:xfrm>
            <a:off x="11631168" y="6510528"/>
            <a:ext cx="800100" cy="300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no-NO"/>
              <a:t>‹#›</a:t>
            </a:fld>
            <a:endParaRPr/>
          </a:p>
        </p:txBody>
      </p:sp>
      <p:pic>
        <p:nvPicPr>
          <p:cNvPr id="183" name="Google Shape;183;g3fa7a6a64d3_0_17"/>
          <p:cNvPicPr preferRelativeResize="0"/>
          <p:nvPr/>
        </p:nvPicPr>
        <p:blipFill>
          <a:blip r:embed="rId3">
            <a:alphaModFix/>
          </a:blip>
          <a:stretch>
            <a:fillRect/>
          </a:stretch>
        </p:blipFill>
        <p:spPr>
          <a:xfrm>
            <a:off x="152400" y="152400"/>
            <a:ext cx="6143625" cy="6038850"/>
          </a:xfrm>
          <a:prstGeom prst="rect">
            <a:avLst/>
          </a:prstGeom>
          <a:noFill/>
          <a:ln>
            <a:noFill/>
          </a:ln>
        </p:spPr>
      </p:pic>
      <p:pic>
        <p:nvPicPr>
          <p:cNvPr id="184" name="Google Shape;184;g3fa7a6a64d3_0_17"/>
          <p:cNvPicPr preferRelativeResize="0"/>
          <p:nvPr/>
        </p:nvPicPr>
        <p:blipFill>
          <a:blip r:embed="rId4">
            <a:alphaModFix/>
          </a:blip>
          <a:stretch>
            <a:fillRect/>
          </a:stretch>
        </p:blipFill>
        <p:spPr>
          <a:xfrm>
            <a:off x="6448425" y="152400"/>
            <a:ext cx="5591175" cy="276552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3fa7a25a848_0_8"/>
          <p:cNvSpPr txBox="1"/>
          <p:nvPr>
            <p:ph idx="12" type="sldNum"/>
          </p:nvPr>
        </p:nvSpPr>
        <p:spPr>
          <a:xfrm>
            <a:off x="11631168" y="6510528"/>
            <a:ext cx="800100" cy="300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no-NO"/>
              <a:t>‹#›</a:t>
            </a:fld>
            <a:endParaRPr/>
          </a:p>
        </p:txBody>
      </p:sp>
      <p:sp>
        <p:nvSpPr>
          <p:cNvPr id="190" name="Google Shape;190;g3fa7a25a848_0_8"/>
          <p:cNvSpPr/>
          <p:nvPr/>
        </p:nvSpPr>
        <p:spPr>
          <a:xfrm>
            <a:off x="658368" y="566928"/>
            <a:ext cx="81381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E2A"/>
              </a:buClr>
              <a:buSzPts val="2800"/>
              <a:buFont typeface="Play"/>
              <a:buNone/>
            </a:pPr>
            <a:r>
              <a:rPr b="1" lang="no-NO" sz="2800">
                <a:solidFill>
                  <a:srgbClr val="173E2A"/>
                </a:solidFill>
                <a:latin typeface="Play"/>
                <a:ea typeface="Play"/>
                <a:cs typeface="Play"/>
                <a:sym typeface="Play"/>
              </a:rPr>
              <a:t>Budsjett 2026</a:t>
            </a:r>
            <a:endParaRPr sz="2800">
              <a:solidFill>
                <a:schemeClr val="dk1"/>
              </a:solidFill>
              <a:latin typeface="Calibri"/>
              <a:ea typeface="Calibri"/>
              <a:cs typeface="Calibri"/>
              <a:sym typeface="Calibri"/>
            </a:endParaRPr>
          </a:p>
        </p:txBody>
      </p:sp>
      <p:pic>
        <p:nvPicPr>
          <p:cNvPr id="191" name="Google Shape;191;g3fa7a25a848_0_8"/>
          <p:cNvPicPr preferRelativeResize="0"/>
          <p:nvPr/>
        </p:nvPicPr>
        <p:blipFill>
          <a:blip r:embed="rId3">
            <a:alphaModFix/>
          </a:blip>
          <a:stretch>
            <a:fillRect/>
          </a:stretch>
        </p:blipFill>
        <p:spPr>
          <a:xfrm>
            <a:off x="152400" y="1222128"/>
            <a:ext cx="6772275" cy="5238750"/>
          </a:xfrm>
          <a:prstGeom prst="rect">
            <a:avLst/>
          </a:prstGeom>
          <a:noFill/>
          <a:ln>
            <a:noFill/>
          </a:ln>
        </p:spPr>
      </p:pic>
      <p:pic>
        <p:nvPicPr>
          <p:cNvPr id="192" name="Google Shape;192;g3fa7a25a848_0_8"/>
          <p:cNvPicPr preferRelativeResize="0"/>
          <p:nvPr/>
        </p:nvPicPr>
        <p:blipFill>
          <a:blip r:embed="rId4">
            <a:alphaModFix/>
          </a:blip>
          <a:stretch>
            <a:fillRect/>
          </a:stretch>
        </p:blipFill>
        <p:spPr>
          <a:xfrm>
            <a:off x="7077075" y="1222128"/>
            <a:ext cx="4803453" cy="5136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8"/>
          <p:cNvSpPr/>
          <p:nvPr/>
        </p:nvSpPr>
        <p:spPr>
          <a:xfrm>
            <a:off x="0" y="0"/>
            <a:ext cx="12191695" cy="6858000"/>
          </a:xfrm>
          <a:prstGeom prst="rect">
            <a:avLst/>
          </a:prstGeom>
          <a:solidFill>
            <a:srgbClr val="173E2A"/>
          </a:solidFill>
          <a:ln cap="flat" cmpd="sng" w="12700">
            <a:solidFill>
              <a:srgbClr val="173E2A"/>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 name="Google Shape;198;p8"/>
          <p:cNvSpPr/>
          <p:nvPr/>
        </p:nvSpPr>
        <p:spPr>
          <a:xfrm>
            <a:off x="7837855" y="0"/>
            <a:ext cx="4370832" cy="6858000"/>
          </a:xfrm>
          <a:prstGeom prst="rect">
            <a:avLst/>
          </a:prstGeom>
          <a:solidFill>
            <a:srgbClr val="E7ECE4">
              <a:alpha val="92157"/>
            </a:srgbClr>
          </a:solidFill>
          <a:ln cap="flat" cmpd="sng" w="12700">
            <a:solidFill>
              <a:srgbClr val="E7ECE4">
                <a:alpha val="0"/>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 name="Google Shape;199;p8"/>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
        <p:nvSpPr>
          <p:cNvPr id="200" name="Google Shape;200;p8"/>
          <p:cNvSpPr txBox="1"/>
          <p:nvPr/>
        </p:nvSpPr>
        <p:spPr>
          <a:xfrm>
            <a:off x="2317166" y="2351112"/>
            <a:ext cx="3203524"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no-NO" sz="2800">
                <a:solidFill>
                  <a:schemeClr val="lt2"/>
                </a:solidFill>
                <a:latin typeface="Play"/>
                <a:ea typeface="Play"/>
                <a:cs typeface="Play"/>
                <a:sym typeface="Play"/>
              </a:rPr>
              <a:t>INNMELDTE SAKER</a:t>
            </a:r>
            <a:endParaRPr/>
          </a:p>
        </p:txBody>
      </p:sp>
      <p:cxnSp>
        <p:nvCxnSpPr>
          <p:cNvPr id="201" name="Google Shape;201;p8"/>
          <p:cNvCxnSpPr/>
          <p:nvPr/>
        </p:nvCxnSpPr>
        <p:spPr>
          <a:xfrm>
            <a:off x="2063418" y="3348956"/>
            <a:ext cx="3711019" cy="0"/>
          </a:xfrm>
          <a:prstGeom prst="straightConnector1">
            <a:avLst/>
          </a:prstGeom>
          <a:noFill/>
          <a:ln cap="flat" cmpd="sng" w="50800">
            <a:solidFill>
              <a:srgbClr val="A14B2F"/>
            </a:solidFill>
            <a:prstDash val="solid"/>
            <a:round/>
            <a:headEnd len="sm" w="sm" type="none"/>
            <a:tailEnd len="sm" w="sm" type="none"/>
          </a:ln>
        </p:spPr>
      </p:cxnSp>
      <p:cxnSp>
        <p:nvCxnSpPr>
          <p:cNvPr id="202" name="Google Shape;202;p8"/>
          <p:cNvCxnSpPr/>
          <p:nvPr/>
        </p:nvCxnSpPr>
        <p:spPr>
          <a:xfrm>
            <a:off x="2063417" y="1876487"/>
            <a:ext cx="3711019" cy="0"/>
          </a:xfrm>
          <a:prstGeom prst="straightConnector1">
            <a:avLst/>
          </a:prstGeom>
          <a:noFill/>
          <a:ln cap="flat" cmpd="sng" w="50800">
            <a:solidFill>
              <a:srgbClr val="A14B2F"/>
            </a:solidFill>
            <a:prstDash val="solid"/>
            <a:round/>
            <a:headEnd len="sm" w="sm" type="none"/>
            <a:tailEnd len="sm" w="sm" type="none"/>
          </a:ln>
        </p:spPr>
      </p:cxnSp>
      <p:pic>
        <p:nvPicPr>
          <p:cNvPr descr="/mnt/data/Logo Tillerbo.png" id="203" name="Google Shape;203;p8"/>
          <p:cNvPicPr preferRelativeResize="0"/>
          <p:nvPr/>
        </p:nvPicPr>
        <p:blipFill rotWithShape="1">
          <a:blip r:embed="rId3">
            <a:alphaModFix/>
          </a:blip>
          <a:srcRect b="0" l="0" r="0" t="0"/>
          <a:stretch/>
        </p:blipFill>
        <p:spPr>
          <a:xfrm>
            <a:off x="7897291" y="1303020"/>
            <a:ext cx="4251960" cy="425196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9"/>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
        <p:nvSpPr>
          <p:cNvPr id="209" name="Google Shape;209;p9"/>
          <p:cNvSpPr/>
          <p:nvPr/>
        </p:nvSpPr>
        <p:spPr>
          <a:xfrm>
            <a:off x="658368" y="566928"/>
            <a:ext cx="813816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E2A"/>
              </a:buClr>
              <a:buSzPts val="2800"/>
              <a:buFont typeface="Play"/>
              <a:buNone/>
            </a:pPr>
            <a:r>
              <a:rPr b="1" lang="no-NO" sz="2800">
                <a:solidFill>
                  <a:srgbClr val="173E2A"/>
                </a:solidFill>
                <a:latin typeface="Play"/>
                <a:ea typeface="Play"/>
                <a:cs typeface="Play"/>
                <a:sym typeface="Play"/>
              </a:rPr>
              <a:t>Sak 1 - Økt klipping av fellesområder </a:t>
            </a:r>
            <a:endParaRPr sz="2800">
              <a:solidFill>
                <a:schemeClr val="dk1"/>
              </a:solidFill>
              <a:latin typeface="Calibri"/>
              <a:ea typeface="Calibri"/>
              <a:cs typeface="Calibri"/>
              <a:sym typeface="Calibri"/>
            </a:endParaRPr>
          </a:p>
        </p:txBody>
      </p:sp>
      <p:cxnSp>
        <p:nvCxnSpPr>
          <p:cNvPr id="210" name="Google Shape;210;p9"/>
          <p:cNvCxnSpPr/>
          <p:nvPr/>
        </p:nvCxnSpPr>
        <p:spPr>
          <a:xfrm>
            <a:off x="658369" y="1217549"/>
            <a:ext cx="1637500" cy="0"/>
          </a:xfrm>
          <a:prstGeom prst="straightConnector1">
            <a:avLst/>
          </a:prstGeom>
          <a:noFill/>
          <a:ln cap="flat" cmpd="sng" w="50800">
            <a:solidFill>
              <a:srgbClr val="A14B2F"/>
            </a:solidFill>
            <a:prstDash val="solid"/>
            <a:round/>
            <a:headEnd len="sm" w="sm" type="none"/>
            <a:tailEnd len="sm" w="sm" type="none"/>
          </a:ln>
        </p:spPr>
      </p:cxnSp>
      <p:sp>
        <p:nvSpPr>
          <p:cNvPr id="211" name="Google Shape;211;p9"/>
          <p:cNvSpPr/>
          <p:nvPr/>
        </p:nvSpPr>
        <p:spPr>
          <a:xfrm>
            <a:off x="658367" y="1513045"/>
            <a:ext cx="3504559" cy="4997483"/>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no-NO" sz="1400" u="sng">
                <a:solidFill>
                  <a:schemeClr val="dk1"/>
                </a:solidFill>
                <a:latin typeface="Calibri"/>
                <a:ea typeface="Calibri"/>
                <a:cs typeface="Calibri"/>
                <a:sym typeface="Calibri"/>
              </a:rPr>
              <a:t>Beskrivelse</a:t>
            </a:r>
            <a:endParaRPr/>
          </a:p>
          <a:p>
            <a:pPr indent="0" lvl="0" marL="0" marR="0" rtl="0" algn="l">
              <a:spcBef>
                <a:spcPts val="0"/>
              </a:spcBef>
              <a:spcAft>
                <a:spcPts val="0"/>
              </a:spcAft>
              <a:buNone/>
            </a:pPr>
            <a:r>
              <a:rPr lang="no-NO" sz="1400">
                <a:solidFill>
                  <a:schemeClr val="dk1"/>
                </a:solidFill>
                <a:latin typeface="Calibri"/>
                <a:ea typeface="Calibri"/>
                <a:cs typeface="Calibri"/>
                <a:sym typeface="Calibri"/>
              </a:rPr>
              <a:t>Mye av fellesområdene i velforeningens ansvarsområde blir ikke stelt, noe som medfører at busker og ugras vokser vilt. Dette gjelder bl.a. områdene foran IOV 106-110, mellom IOV 104 og 109, mellom IOV 103 og 105 og langs veien som går mellom IOV 73 og 91. Dette medfører bl.a. at området framstår som ustelt og lite trivelig, og kan også ha betydning for verdien på boligene innenfor velforeningens område. Bl.a. med bakgrunn i § 1 i vedtektene til Tillerbo velforening, er det velforeningens styre sitt ansvar å sørge for et godt bomiljø. Velforeningen har i dag en avtale med et firma om klipping av plen på området mellom IOV 118 og 123, samt 120 og 125. På bakgrunn av dette fremmes det forslag om at avtalen med dette firmaet utvides til også å omfatte tilsvarende vedlikehold (gressklipping, kantklipping etc.) innenfor hele velforeningen ansvarsområdet. </a:t>
            </a:r>
            <a:endParaRPr sz="1400" u="sng">
              <a:solidFill>
                <a:schemeClr val="dk1"/>
              </a:solidFill>
              <a:latin typeface="Calibri"/>
              <a:ea typeface="Calibri"/>
              <a:cs typeface="Calibri"/>
              <a:sym typeface="Calibri"/>
            </a:endParaRPr>
          </a:p>
        </p:txBody>
      </p:sp>
      <p:sp>
        <p:nvSpPr>
          <p:cNvPr id="212" name="Google Shape;212;p9"/>
          <p:cNvSpPr/>
          <p:nvPr/>
        </p:nvSpPr>
        <p:spPr>
          <a:xfrm>
            <a:off x="7446798" y="1301203"/>
            <a:ext cx="4684958" cy="2861589"/>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i="1" lang="no-NO" sz="1400" u="sng">
                <a:solidFill>
                  <a:srgbClr val="2B6334"/>
                </a:solidFill>
                <a:latin typeface="Calibri"/>
                <a:ea typeface="Calibri"/>
                <a:cs typeface="Calibri"/>
                <a:sym typeface="Calibri"/>
              </a:rPr>
              <a:t>Styrets vurdering</a:t>
            </a:r>
            <a:endParaRPr/>
          </a:p>
          <a:p>
            <a:pPr indent="0" lvl="0" marL="0" marR="0" rtl="0" algn="l">
              <a:spcBef>
                <a:spcPts val="0"/>
              </a:spcBef>
              <a:spcAft>
                <a:spcPts val="0"/>
              </a:spcAft>
              <a:buNone/>
            </a:pPr>
            <a:r>
              <a:rPr lang="no-NO" sz="1400">
                <a:solidFill>
                  <a:schemeClr val="dk1"/>
                </a:solidFill>
                <a:latin typeface="Calibri"/>
                <a:ea typeface="Calibri"/>
                <a:cs typeface="Calibri"/>
                <a:sym typeface="Calibri"/>
              </a:rPr>
              <a:t>Styret har gjennomgått området og det er behov for ulike tiltak på områdene:</a:t>
            </a:r>
            <a:endParaRPr/>
          </a:p>
          <a:p>
            <a:pPr indent="-285750" lvl="0" marL="285750" marR="0" rtl="0" algn="l">
              <a:spcBef>
                <a:spcPts val="0"/>
              </a:spcBef>
              <a:spcAft>
                <a:spcPts val="0"/>
              </a:spcAft>
              <a:buClr>
                <a:schemeClr val="dk1"/>
              </a:buClr>
              <a:buSzPts val="1400"/>
              <a:buFont typeface="Arial"/>
              <a:buChar char="•"/>
            </a:pPr>
            <a:r>
              <a:rPr b="1" lang="no-NO" sz="1400">
                <a:solidFill>
                  <a:schemeClr val="dk1"/>
                </a:solidFill>
                <a:latin typeface="Calibri"/>
                <a:ea typeface="Calibri"/>
                <a:cs typeface="Calibri"/>
                <a:sym typeface="Calibri"/>
              </a:rPr>
              <a:t>Lekeplasser og nærområder (ved IOV 103/105 og 104/109):</a:t>
            </a:r>
            <a:r>
              <a:rPr lang="no-NO" sz="1400">
                <a:solidFill>
                  <a:schemeClr val="dk1"/>
                </a:solidFill>
                <a:latin typeface="Calibri"/>
                <a:ea typeface="Calibri"/>
                <a:cs typeface="Calibri"/>
                <a:sym typeface="Calibri"/>
              </a:rPr>
              <a:t> Styret mener dette egner seg godt for felles innsats, og vil innkalle til en lekeplassdugnad 14.september kl.17.00 for klipping, luking og maling av benk. Egen innkalling kommer. </a:t>
            </a:r>
            <a:endParaRPr/>
          </a:p>
          <a:p>
            <a:pPr indent="-285750" lvl="0" marL="285750" marR="0" rtl="0" algn="l">
              <a:spcBef>
                <a:spcPts val="0"/>
              </a:spcBef>
              <a:spcAft>
                <a:spcPts val="0"/>
              </a:spcAft>
              <a:buClr>
                <a:schemeClr val="dk1"/>
              </a:buClr>
              <a:buSzPts val="1400"/>
              <a:buFont typeface="Arial"/>
              <a:buChar char="•"/>
            </a:pPr>
            <a:r>
              <a:rPr b="1" lang="no-NO" sz="1400">
                <a:solidFill>
                  <a:schemeClr val="dk1"/>
                </a:solidFill>
                <a:latin typeface="Calibri"/>
                <a:ea typeface="Calibri"/>
                <a:cs typeface="Calibri"/>
                <a:sym typeface="Calibri"/>
              </a:rPr>
              <a:t>Øvrige fellesarealer:</a:t>
            </a:r>
            <a:r>
              <a:rPr lang="no-NO" sz="1400">
                <a:solidFill>
                  <a:schemeClr val="dk1"/>
                </a:solidFill>
                <a:latin typeface="Calibri"/>
                <a:ea typeface="Calibri"/>
                <a:cs typeface="Calibri"/>
                <a:sym typeface="Calibri"/>
              </a:rPr>
              <a:t> For løpende klipping og kantklipping som krever fast oppfølging, støtter styret å utvide eksisterende avtale.</a:t>
            </a:r>
            <a:endParaRPr/>
          </a:p>
          <a:p>
            <a:pPr indent="0" lvl="0" marL="0" marR="0" rtl="0" algn="l">
              <a:spcBef>
                <a:spcPts val="0"/>
              </a:spcBef>
              <a:spcAft>
                <a:spcPts val="0"/>
              </a:spcAft>
              <a:buNone/>
            </a:pPr>
            <a:r>
              <a:rPr lang="no-NO" sz="1400">
                <a:solidFill>
                  <a:schemeClr val="dk1"/>
                </a:solidFill>
                <a:latin typeface="Calibri"/>
                <a:ea typeface="Calibri"/>
                <a:cs typeface="Calibri"/>
                <a:sym typeface="Calibri"/>
              </a:rPr>
              <a:t>Økt ekstern klipping vil medføre økte kostnader for velforeningen. </a:t>
            </a:r>
            <a:br>
              <a:rPr lang="no-NO" sz="1400">
                <a:solidFill>
                  <a:schemeClr val="dk1"/>
                </a:solidFill>
                <a:latin typeface="Calibri"/>
                <a:ea typeface="Calibri"/>
                <a:cs typeface="Calibri"/>
                <a:sym typeface="Calibri"/>
              </a:rPr>
            </a:br>
            <a:endParaRPr sz="1400">
              <a:solidFill>
                <a:srgbClr val="2B6334"/>
              </a:solidFill>
              <a:latin typeface="Calibri"/>
              <a:ea typeface="Calibri"/>
              <a:cs typeface="Calibri"/>
              <a:sym typeface="Calibri"/>
            </a:endParaRPr>
          </a:p>
        </p:txBody>
      </p:sp>
      <p:sp>
        <p:nvSpPr>
          <p:cNvPr id="213" name="Google Shape;213;p9"/>
          <p:cNvSpPr/>
          <p:nvPr/>
        </p:nvSpPr>
        <p:spPr>
          <a:xfrm>
            <a:off x="7528488" y="4334340"/>
            <a:ext cx="4603268" cy="2304640"/>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i="1" lang="no-NO" sz="1400" u="sng">
                <a:solidFill>
                  <a:srgbClr val="2B6334"/>
                </a:solidFill>
                <a:latin typeface="Calibri"/>
                <a:ea typeface="Calibri"/>
                <a:cs typeface="Calibri"/>
                <a:sym typeface="Calibri"/>
              </a:rPr>
              <a:t>Styrets innstilling til vedtak</a:t>
            </a:r>
            <a:endParaRPr/>
          </a:p>
          <a:p>
            <a:pPr indent="0" lvl="0" marL="0" marR="0" rtl="0" algn="l">
              <a:spcBef>
                <a:spcPts val="0"/>
              </a:spcBef>
              <a:spcAft>
                <a:spcPts val="0"/>
              </a:spcAft>
              <a:buNone/>
            </a:pPr>
            <a:r>
              <a:rPr i="1" lang="no-NO" sz="1400">
                <a:solidFill>
                  <a:schemeClr val="dk1"/>
                </a:solidFill>
                <a:latin typeface="Calibri"/>
                <a:ea typeface="Calibri"/>
                <a:cs typeface="Calibri"/>
                <a:sym typeface="Calibri"/>
              </a:rPr>
              <a:t>Styret støtter forslaget og innstiller på at årsmøtet fatter følgende vedtak:</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no-NO" sz="1400">
                <a:solidFill>
                  <a:schemeClr val="dk1"/>
                </a:solidFill>
                <a:latin typeface="Calibri"/>
                <a:ea typeface="Calibri"/>
                <a:cs typeface="Calibri"/>
                <a:sym typeface="Calibri"/>
              </a:rPr>
              <a:t>Vedtak:</a:t>
            </a:r>
            <a:endParaRPr sz="14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400"/>
              <a:buFont typeface="Calibri"/>
              <a:buAutoNum type="arabicPeriod"/>
            </a:pPr>
            <a:r>
              <a:rPr lang="no-NO" sz="1400">
                <a:solidFill>
                  <a:schemeClr val="dk1"/>
                </a:solidFill>
                <a:latin typeface="Calibri"/>
                <a:ea typeface="Calibri"/>
                <a:cs typeface="Calibri"/>
                <a:sym typeface="Calibri"/>
              </a:rPr>
              <a:t>Styret gis fullmakt til å utvide avtalen om gress- og kantklipping til å gjelde øvrige relevante fellesarealer innenfor velforeningens område. </a:t>
            </a:r>
            <a:endParaRPr/>
          </a:p>
          <a:p>
            <a:pPr indent="-342900" lvl="0" marL="342900" marR="0" rtl="0" algn="l">
              <a:spcBef>
                <a:spcPts val="0"/>
              </a:spcBef>
              <a:spcAft>
                <a:spcPts val="0"/>
              </a:spcAft>
              <a:buClr>
                <a:schemeClr val="dk1"/>
              </a:buClr>
              <a:buSzPts val="1400"/>
              <a:buFont typeface="Calibri"/>
              <a:buAutoNum type="arabicPeriod"/>
            </a:pPr>
            <a:r>
              <a:rPr lang="no-NO" sz="1400">
                <a:solidFill>
                  <a:schemeClr val="dk1"/>
                </a:solidFill>
                <a:latin typeface="Calibri"/>
                <a:ea typeface="Calibri"/>
                <a:cs typeface="Calibri"/>
                <a:sym typeface="Calibri"/>
              </a:rPr>
              <a:t>Enkeltoppgaver som luking, sandpåfylling og maling av lekeplassutstyr gjennomføres på fellesdugnad 14.september</a:t>
            </a:r>
            <a:r>
              <a:rPr lang="no-NO">
                <a:solidFill>
                  <a:schemeClr val="dk1"/>
                </a:solidFill>
                <a:latin typeface="Calibri"/>
                <a:ea typeface="Calibri"/>
                <a:cs typeface="Calibri"/>
                <a:sym typeface="Calibri"/>
              </a:rPr>
              <a:t>.</a:t>
            </a:r>
            <a:endParaRPr/>
          </a:p>
        </p:txBody>
      </p:sp>
      <p:pic>
        <p:nvPicPr>
          <p:cNvPr id="214" name="Google Shape;214;p9"/>
          <p:cNvPicPr preferRelativeResize="0"/>
          <p:nvPr/>
        </p:nvPicPr>
        <p:blipFill rotWithShape="1">
          <a:blip r:embed="rId3">
            <a:alphaModFix/>
          </a:blip>
          <a:srcRect b="0" l="0" r="0" t="0"/>
          <a:stretch/>
        </p:blipFill>
        <p:spPr>
          <a:xfrm>
            <a:off x="4313499" y="1690437"/>
            <a:ext cx="2915577" cy="4277226"/>
          </a:xfrm>
          <a:prstGeom prst="rect">
            <a:avLst/>
          </a:prstGeom>
          <a:noFill/>
          <a:ln cap="flat" cmpd="sng" w="9525">
            <a:solidFill>
              <a:schemeClr val="accent1"/>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0"/>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
        <p:nvSpPr>
          <p:cNvPr id="220" name="Google Shape;220;p10"/>
          <p:cNvSpPr/>
          <p:nvPr/>
        </p:nvSpPr>
        <p:spPr>
          <a:xfrm>
            <a:off x="658368" y="566928"/>
            <a:ext cx="813816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no-NO" sz="2800">
                <a:solidFill>
                  <a:srgbClr val="173E2A"/>
                </a:solidFill>
                <a:latin typeface="Play"/>
                <a:ea typeface="Play"/>
                <a:cs typeface="Play"/>
                <a:sym typeface="Play"/>
              </a:rPr>
              <a:t>Sak 2 - Vedlikeholdsplan</a:t>
            </a:r>
            <a:r>
              <a:rPr b="1" i="0" lang="no-NO" sz="1800" u="none" strike="noStrike">
                <a:solidFill>
                  <a:srgbClr val="000000"/>
                </a:solidFill>
                <a:latin typeface="Arial"/>
                <a:ea typeface="Arial"/>
                <a:cs typeface="Arial"/>
                <a:sym typeface="Arial"/>
              </a:rPr>
              <a:t> </a:t>
            </a:r>
            <a:r>
              <a:rPr b="1" lang="no-NO" sz="1800">
                <a:solidFill>
                  <a:schemeClr val="dk1"/>
                </a:solidFill>
                <a:latin typeface="Calibri"/>
                <a:ea typeface="Calibri"/>
                <a:cs typeface="Calibri"/>
                <a:sym typeface="Calibri"/>
              </a:rPr>
              <a:t> </a:t>
            </a:r>
            <a:endParaRPr sz="2800">
              <a:solidFill>
                <a:schemeClr val="dk1"/>
              </a:solidFill>
              <a:latin typeface="Calibri"/>
              <a:ea typeface="Calibri"/>
              <a:cs typeface="Calibri"/>
              <a:sym typeface="Calibri"/>
            </a:endParaRPr>
          </a:p>
        </p:txBody>
      </p:sp>
      <p:cxnSp>
        <p:nvCxnSpPr>
          <p:cNvPr id="221" name="Google Shape;221;p10"/>
          <p:cNvCxnSpPr/>
          <p:nvPr/>
        </p:nvCxnSpPr>
        <p:spPr>
          <a:xfrm>
            <a:off x="658369" y="1217549"/>
            <a:ext cx="1637500" cy="0"/>
          </a:xfrm>
          <a:prstGeom prst="straightConnector1">
            <a:avLst/>
          </a:prstGeom>
          <a:noFill/>
          <a:ln cap="flat" cmpd="sng" w="50800">
            <a:solidFill>
              <a:srgbClr val="A14B2F"/>
            </a:solidFill>
            <a:prstDash val="solid"/>
            <a:round/>
            <a:headEnd len="sm" w="sm" type="none"/>
            <a:tailEnd len="sm" w="sm" type="none"/>
          </a:ln>
        </p:spPr>
      </p:cxnSp>
      <p:sp>
        <p:nvSpPr>
          <p:cNvPr id="222" name="Google Shape;222;p10"/>
          <p:cNvSpPr/>
          <p:nvPr/>
        </p:nvSpPr>
        <p:spPr>
          <a:xfrm>
            <a:off x="658367" y="1513045"/>
            <a:ext cx="5143797" cy="4430555"/>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no-NO" sz="1800" u="sng">
                <a:solidFill>
                  <a:schemeClr val="dk1"/>
                </a:solidFill>
                <a:latin typeface="Calibri"/>
                <a:ea typeface="Calibri"/>
                <a:cs typeface="Calibri"/>
                <a:sym typeface="Calibri"/>
              </a:rPr>
              <a:t>Beskrivelse</a:t>
            </a:r>
            <a:endParaRPr/>
          </a:p>
          <a:p>
            <a:pPr indent="0" lvl="0" marL="0" marR="0" rtl="0" algn="l">
              <a:spcBef>
                <a:spcPts val="0"/>
              </a:spcBef>
              <a:spcAft>
                <a:spcPts val="0"/>
              </a:spcAft>
              <a:buNone/>
            </a:pPr>
            <a:r>
              <a:rPr lang="no-NO" sz="1800">
                <a:solidFill>
                  <a:schemeClr val="dk1"/>
                </a:solidFill>
                <a:latin typeface="Calibri"/>
                <a:ea typeface="Calibri"/>
                <a:cs typeface="Calibri"/>
                <a:sym typeface="Calibri"/>
              </a:rPr>
              <a:t>Velforeningens område er nå snart 25 år gammelt. Det begynner å bære preg av slitasje og manglende vedlikehold. Det er derfor et sterkt behov for å etablere en forpliktende vedlikeholdsplan som også synliggjør et kostnadsanslag for nødvendige tiltak. På bakgrunn av dette fremmes det forslag om at styret i Tillerbo velforening pålegges å utarbeide en forpliktende 10-årig vedlikeholdsplan fram mot årsmøtet i 2027 slik at området forvaltes og vedlikeholdes på en forutsigbar og ryddig måte. Etter at planen er vedtatt av årsmøtet i 2027, må den gjennomgås og evt. justeres i forkant av påfølgende årlige årsmøter i velforeningen. </a:t>
            </a:r>
            <a:endParaRPr sz="1800" u="sng">
              <a:solidFill>
                <a:schemeClr val="dk1"/>
              </a:solidFill>
              <a:latin typeface="Calibri"/>
              <a:ea typeface="Calibri"/>
              <a:cs typeface="Calibri"/>
              <a:sym typeface="Calibri"/>
            </a:endParaRPr>
          </a:p>
        </p:txBody>
      </p:sp>
      <p:sp>
        <p:nvSpPr>
          <p:cNvPr id="223" name="Google Shape;223;p10"/>
          <p:cNvSpPr/>
          <p:nvPr/>
        </p:nvSpPr>
        <p:spPr>
          <a:xfrm>
            <a:off x="6389838" y="1513045"/>
            <a:ext cx="5596038" cy="2019565"/>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i="1" lang="no-NO" sz="1800" u="sng">
                <a:solidFill>
                  <a:srgbClr val="2B6334"/>
                </a:solidFill>
                <a:latin typeface="Calibri"/>
                <a:ea typeface="Calibri"/>
                <a:cs typeface="Calibri"/>
                <a:sym typeface="Calibri"/>
              </a:rPr>
              <a:t>Styrets vurdering</a:t>
            </a:r>
            <a:endParaRPr/>
          </a:p>
          <a:p>
            <a:pPr indent="0" lvl="0" marL="0" marR="0" rtl="0" algn="l">
              <a:spcBef>
                <a:spcPts val="0"/>
              </a:spcBef>
              <a:spcAft>
                <a:spcPts val="0"/>
              </a:spcAft>
              <a:buNone/>
            </a:pPr>
            <a:r>
              <a:rPr lang="no-NO" sz="1800">
                <a:solidFill>
                  <a:schemeClr val="dk1"/>
                </a:solidFill>
                <a:latin typeface="Calibri"/>
                <a:ea typeface="Calibri"/>
                <a:cs typeface="Calibri"/>
                <a:sym typeface="Calibri"/>
              </a:rPr>
              <a:t>Velforeningen har gjennom årene bygget egenkapital til å håndtere vedlikeholdsbehovet som kommer og utført vedlikehold på velforeningens område. Det har vært gjennomført lekeplasskontroll, i 2024, for å sikre at lekeplassene er sikre og tilfredsstiller kravene.</a:t>
            </a:r>
            <a:endParaRPr sz="1800">
              <a:solidFill>
                <a:srgbClr val="2B6334"/>
              </a:solidFill>
              <a:latin typeface="Calibri"/>
              <a:ea typeface="Calibri"/>
              <a:cs typeface="Calibri"/>
              <a:sym typeface="Calibri"/>
            </a:endParaRPr>
          </a:p>
        </p:txBody>
      </p:sp>
      <p:sp>
        <p:nvSpPr>
          <p:cNvPr id="224" name="Google Shape;224;p10"/>
          <p:cNvSpPr/>
          <p:nvPr/>
        </p:nvSpPr>
        <p:spPr>
          <a:xfrm>
            <a:off x="6406632" y="3920755"/>
            <a:ext cx="5596038" cy="2019565"/>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i="1" lang="no-NO" sz="1800" u="sng">
                <a:solidFill>
                  <a:srgbClr val="2B6334"/>
                </a:solidFill>
                <a:latin typeface="Calibri"/>
                <a:ea typeface="Calibri"/>
                <a:cs typeface="Calibri"/>
                <a:sym typeface="Calibri"/>
              </a:rPr>
              <a:t>Styrets innstilling til vedtak</a:t>
            </a:r>
            <a:endParaRPr/>
          </a:p>
          <a:p>
            <a:pPr indent="0" lvl="0" marL="0" marR="0" rtl="0" algn="l">
              <a:spcBef>
                <a:spcPts val="0"/>
              </a:spcBef>
              <a:spcAft>
                <a:spcPts val="0"/>
              </a:spcAft>
              <a:buNone/>
            </a:pPr>
            <a:r>
              <a:rPr i="1" lang="no-NO" sz="1800">
                <a:solidFill>
                  <a:schemeClr val="dk1"/>
                </a:solidFill>
                <a:latin typeface="Calibri"/>
                <a:ea typeface="Calibri"/>
                <a:cs typeface="Calibri"/>
                <a:sym typeface="Calibri"/>
              </a:rPr>
              <a:t>Styret støtter forslaget delvis og innstiller på at årsmøtet fatter følgende vedtak:</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no-NO" sz="1800">
                <a:solidFill>
                  <a:schemeClr val="dk1"/>
                </a:solidFill>
                <a:latin typeface="Calibri"/>
                <a:ea typeface="Calibri"/>
                <a:cs typeface="Calibri"/>
                <a:sym typeface="Calibri"/>
              </a:rPr>
              <a:t>Vedtak:</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no-NO" sz="1800">
                <a:solidFill>
                  <a:schemeClr val="dk1"/>
                </a:solidFill>
                <a:latin typeface="Calibri"/>
                <a:ea typeface="Calibri"/>
                <a:cs typeface="Calibri"/>
                <a:sym typeface="Calibri"/>
              </a:rPr>
              <a:t>Styret skal fremlegge en vedlikeholdsplan på årsmøtet i 2027, og den skal følges opp via styrearbeid.</a:t>
            </a:r>
            <a:endParaRPr/>
          </a:p>
          <a:p>
            <a:pPr indent="0" lvl="0" marL="0" marR="0" rtl="0" algn="l">
              <a:spcBef>
                <a:spcPts val="0"/>
              </a:spcBef>
              <a:spcAft>
                <a:spcPts val="0"/>
              </a:spcAft>
              <a:buNone/>
            </a:pPr>
            <a:br>
              <a:rPr lang="no-NO" sz="1800">
                <a:solidFill>
                  <a:schemeClr val="dk1"/>
                </a:solidFill>
                <a:latin typeface="Calibri"/>
                <a:ea typeface="Calibri"/>
                <a:cs typeface="Calibri"/>
                <a:sym typeface="Calibri"/>
              </a:rPr>
            </a:br>
            <a:endParaRPr sz="1800">
              <a:solidFill>
                <a:srgbClr val="2B6334"/>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1"/>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
        <p:nvSpPr>
          <p:cNvPr id="230" name="Google Shape;230;p11"/>
          <p:cNvSpPr/>
          <p:nvPr/>
        </p:nvSpPr>
        <p:spPr>
          <a:xfrm>
            <a:off x="658368" y="566928"/>
            <a:ext cx="813816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E2A"/>
              </a:buClr>
              <a:buSzPts val="2800"/>
              <a:buFont typeface="Play"/>
              <a:buNone/>
            </a:pPr>
            <a:r>
              <a:rPr b="1" lang="no-NO" sz="2800">
                <a:solidFill>
                  <a:srgbClr val="173E2A"/>
                </a:solidFill>
                <a:latin typeface="Play"/>
                <a:ea typeface="Play"/>
                <a:cs typeface="Play"/>
                <a:sym typeface="Play"/>
              </a:rPr>
              <a:t>Sak 3 - Styrehonorar</a:t>
            </a:r>
            <a:endParaRPr sz="2800">
              <a:solidFill>
                <a:schemeClr val="dk1"/>
              </a:solidFill>
              <a:latin typeface="Calibri"/>
              <a:ea typeface="Calibri"/>
              <a:cs typeface="Calibri"/>
              <a:sym typeface="Calibri"/>
            </a:endParaRPr>
          </a:p>
        </p:txBody>
      </p:sp>
      <p:cxnSp>
        <p:nvCxnSpPr>
          <p:cNvPr id="231" name="Google Shape;231;p11"/>
          <p:cNvCxnSpPr/>
          <p:nvPr/>
        </p:nvCxnSpPr>
        <p:spPr>
          <a:xfrm>
            <a:off x="658369" y="1217549"/>
            <a:ext cx="1637500" cy="0"/>
          </a:xfrm>
          <a:prstGeom prst="straightConnector1">
            <a:avLst/>
          </a:prstGeom>
          <a:noFill/>
          <a:ln cap="flat" cmpd="sng" w="50800">
            <a:solidFill>
              <a:srgbClr val="A14B2F"/>
            </a:solidFill>
            <a:prstDash val="solid"/>
            <a:round/>
            <a:headEnd len="sm" w="sm" type="none"/>
            <a:tailEnd len="sm" w="sm" type="none"/>
          </a:ln>
        </p:spPr>
      </p:cxnSp>
      <p:sp>
        <p:nvSpPr>
          <p:cNvPr id="232" name="Google Shape;232;p11"/>
          <p:cNvSpPr/>
          <p:nvPr/>
        </p:nvSpPr>
        <p:spPr>
          <a:xfrm>
            <a:off x="658367" y="1513045"/>
            <a:ext cx="4045201" cy="4430555"/>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no-NO" sz="1800" u="sng">
                <a:solidFill>
                  <a:schemeClr val="dk1"/>
                </a:solidFill>
                <a:latin typeface="Calibri"/>
                <a:ea typeface="Calibri"/>
                <a:cs typeface="Calibri"/>
                <a:sym typeface="Calibri"/>
              </a:rPr>
              <a:t>Beskrivelse</a:t>
            </a:r>
            <a:endParaRPr/>
          </a:p>
          <a:p>
            <a:pPr indent="0" lvl="0" marL="0" marR="0" rtl="0" algn="l">
              <a:spcBef>
                <a:spcPts val="0"/>
              </a:spcBef>
              <a:spcAft>
                <a:spcPts val="0"/>
              </a:spcAft>
              <a:buNone/>
            </a:pPr>
            <a:r>
              <a:rPr lang="no-NO" sz="1800">
                <a:solidFill>
                  <a:schemeClr val="dk1"/>
                </a:solidFill>
                <a:latin typeface="Calibri"/>
                <a:ea typeface="Calibri"/>
                <a:cs typeface="Calibri"/>
                <a:sym typeface="Calibri"/>
              </a:rPr>
              <a:t>Medlemmene i styret for Tillerbo velforening mottar et årlig honorar i form av at de ikke betaler kontingent til velforeningen. Dette er rimelig med bakgrunn i det ansvaret styret har. Imidlertid har styret de siste årene unnlatt å følge opp flere vedtak fra årsmøtene. På bakgrunn av dette fremmes det forslag om at styremedlemmenes honorar skal forutsette at årsmøtevedtak blir fulgt opp av styret og rapportert på overfor årsmøtene.</a:t>
            </a:r>
            <a:endParaRPr sz="1800" u="sng">
              <a:solidFill>
                <a:schemeClr val="dk1"/>
              </a:solidFill>
              <a:latin typeface="Calibri"/>
              <a:ea typeface="Calibri"/>
              <a:cs typeface="Calibri"/>
              <a:sym typeface="Calibri"/>
            </a:endParaRPr>
          </a:p>
        </p:txBody>
      </p:sp>
      <p:sp>
        <p:nvSpPr>
          <p:cNvPr id="233" name="Google Shape;233;p11"/>
          <p:cNvSpPr/>
          <p:nvPr/>
        </p:nvSpPr>
        <p:spPr>
          <a:xfrm>
            <a:off x="4887765" y="1513045"/>
            <a:ext cx="7098112" cy="3223415"/>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i="1" lang="no-NO" sz="1800" u="sng">
                <a:solidFill>
                  <a:srgbClr val="2B6334"/>
                </a:solidFill>
                <a:latin typeface="Calibri"/>
                <a:ea typeface="Calibri"/>
                <a:cs typeface="Calibri"/>
                <a:sym typeface="Calibri"/>
              </a:rPr>
              <a:t>Styrets vurdering</a:t>
            </a:r>
            <a:endParaRPr/>
          </a:p>
          <a:p>
            <a:pPr indent="0" lvl="0" marL="0" marR="0" rtl="0" algn="l">
              <a:spcBef>
                <a:spcPts val="0"/>
              </a:spcBef>
              <a:spcAft>
                <a:spcPts val="0"/>
              </a:spcAft>
              <a:buNone/>
            </a:pPr>
            <a:r>
              <a:rPr lang="no-NO" sz="1800">
                <a:solidFill>
                  <a:schemeClr val="dk1"/>
                </a:solidFill>
                <a:latin typeface="Calibri"/>
                <a:ea typeface="Calibri"/>
                <a:cs typeface="Calibri"/>
                <a:sym typeface="Calibri"/>
              </a:rPr>
              <a:t>Styret forstår forslagsstillers ønske om god oppfølging av årsmøtevedtak, men støtter ikke å knytte honoraret til spesifikke prestasjoner. Et styreverv i en velforening er et tillitsverv basert på frivillighet. Dagens kontingentfritak er en beskjeden kompensasjon for tidsbruk og ansvar, og å innføre resultatbaserte betingelser for honoraret vil kunne virke demotiverende og gjøre det vanskeligere å rekruttere nye styremedlemmer i fremtiden. Styret mener at uenighet eller misnøye med prioriteringer bør løses gjennom åpen dialog underveis i styreperioden eller ved valg på årsmøtet, fremfor å endre på honorarordningen.</a:t>
            </a:r>
            <a:endParaRPr i="1" sz="1800" u="sng">
              <a:solidFill>
                <a:srgbClr val="2B6334"/>
              </a:solidFill>
              <a:latin typeface="Calibri"/>
              <a:ea typeface="Calibri"/>
              <a:cs typeface="Calibri"/>
              <a:sym typeface="Calibri"/>
            </a:endParaRPr>
          </a:p>
        </p:txBody>
      </p:sp>
      <p:sp>
        <p:nvSpPr>
          <p:cNvPr id="234" name="Google Shape;234;p11"/>
          <p:cNvSpPr/>
          <p:nvPr/>
        </p:nvSpPr>
        <p:spPr>
          <a:xfrm>
            <a:off x="4904558" y="4927235"/>
            <a:ext cx="7098112" cy="1016365"/>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i="1" lang="no-NO" sz="1800" u="sng">
                <a:solidFill>
                  <a:srgbClr val="2B6334"/>
                </a:solidFill>
                <a:latin typeface="Calibri"/>
                <a:ea typeface="Calibri"/>
                <a:cs typeface="Calibri"/>
                <a:sym typeface="Calibri"/>
              </a:rPr>
              <a:t>Styrets innstilling til vedtak</a:t>
            </a:r>
            <a:endParaRPr/>
          </a:p>
          <a:p>
            <a:pPr indent="0" lvl="0" marL="0" marR="0" rtl="0" algn="l">
              <a:spcBef>
                <a:spcPts val="0"/>
              </a:spcBef>
              <a:spcAft>
                <a:spcPts val="0"/>
              </a:spcAft>
              <a:buNone/>
            </a:pPr>
            <a:r>
              <a:rPr i="1" lang="no-NO" sz="1800">
                <a:solidFill>
                  <a:schemeClr val="dk1"/>
                </a:solidFill>
                <a:latin typeface="Calibri"/>
                <a:ea typeface="Calibri"/>
                <a:cs typeface="Calibri"/>
                <a:sym typeface="Calibri"/>
              </a:rPr>
              <a:t>Dagens ordning med kontingentfritak som honorar for styrets medlemmer videreføres som før.</a:t>
            </a:r>
            <a:endParaRPr i="1" sz="1800" u="sng">
              <a:solidFill>
                <a:srgbClr val="2B6334"/>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2"/>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
        <p:nvSpPr>
          <p:cNvPr id="240" name="Google Shape;240;p12"/>
          <p:cNvSpPr/>
          <p:nvPr/>
        </p:nvSpPr>
        <p:spPr>
          <a:xfrm>
            <a:off x="658376" y="566925"/>
            <a:ext cx="108333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E2A"/>
              </a:buClr>
              <a:buSzPts val="2800"/>
              <a:buFont typeface="Play"/>
              <a:buNone/>
            </a:pPr>
            <a:r>
              <a:rPr b="1" lang="no-NO" sz="2800">
                <a:solidFill>
                  <a:srgbClr val="173E2A"/>
                </a:solidFill>
                <a:latin typeface="Play"/>
                <a:ea typeface="Play"/>
                <a:cs typeface="Play"/>
                <a:sym typeface="Play"/>
              </a:rPr>
              <a:t>Sak 4 - Indeksregulering av kontingent og endring av vedtekter </a:t>
            </a:r>
            <a:endParaRPr sz="2800">
              <a:solidFill>
                <a:schemeClr val="dk1"/>
              </a:solidFill>
              <a:latin typeface="Calibri"/>
              <a:ea typeface="Calibri"/>
              <a:cs typeface="Calibri"/>
              <a:sym typeface="Calibri"/>
            </a:endParaRPr>
          </a:p>
        </p:txBody>
      </p:sp>
      <p:cxnSp>
        <p:nvCxnSpPr>
          <p:cNvPr id="241" name="Google Shape;241;p12"/>
          <p:cNvCxnSpPr/>
          <p:nvPr/>
        </p:nvCxnSpPr>
        <p:spPr>
          <a:xfrm>
            <a:off x="658369" y="1217549"/>
            <a:ext cx="1637500" cy="0"/>
          </a:xfrm>
          <a:prstGeom prst="straightConnector1">
            <a:avLst/>
          </a:prstGeom>
          <a:noFill/>
          <a:ln cap="flat" cmpd="sng" w="50800">
            <a:solidFill>
              <a:srgbClr val="A14B2F"/>
            </a:solidFill>
            <a:prstDash val="solid"/>
            <a:round/>
            <a:headEnd len="sm" w="sm" type="none"/>
            <a:tailEnd len="sm" w="sm" type="none"/>
          </a:ln>
        </p:spPr>
      </p:cxnSp>
      <p:sp>
        <p:nvSpPr>
          <p:cNvPr id="242" name="Google Shape;242;p12"/>
          <p:cNvSpPr/>
          <p:nvPr/>
        </p:nvSpPr>
        <p:spPr>
          <a:xfrm>
            <a:off x="658368" y="1513045"/>
            <a:ext cx="3420252" cy="4778025"/>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no-NO" sz="1800" u="sng">
                <a:solidFill>
                  <a:schemeClr val="dk1"/>
                </a:solidFill>
                <a:latin typeface="Calibri"/>
                <a:ea typeface="Calibri"/>
                <a:cs typeface="Calibri"/>
                <a:sym typeface="Calibri"/>
              </a:rPr>
              <a:t>Beskrivelse</a:t>
            </a:r>
            <a:endParaRPr/>
          </a:p>
          <a:p>
            <a:pPr indent="0" lvl="0" marL="0" marR="0" rtl="0" algn="l">
              <a:spcBef>
                <a:spcPts val="0"/>
              </a:spcBef>
              <a:spcAft>
                <a:spcPts val="0"/>
              </a:spcAft>
              <a:buNone/>
            </a:pPr>
            <a:r>
              <a:rPr lang="no-NO" sz="1800">
                <a:solidFill>
                  <a:schemeClr val="dk1"/>
                </a:solidFill>
                <a:latin typeface="Calibri"/>
                <a:ea typeface="Calibri"/>
                <a:cs typeface="Calibri"/>
                <a:sym typeface="Calibri"/>
              </a:rPr>
              <a:t>Det har kommet inn forslag om at velforeningens kontingent skal indeksreguleres årlig i henhold til SSB sin konsumprisindeks (KPI) for tjenester, med første regulering høsten 2026. Dette for å sikre at velforeningens inntekter holder tritt med den generelle prisstigningen på varer og tjenester som velforeningen kjøper inn (f.eks. brøyting og gressklipping).</a:t>
            </a:r>
            <a:endParaRPr sz="1800" u="sng">
              <a:solidFill>
                <a:schemeClr val="dk1"/>
              </a:solidFill>
              <a:latin typeface="Calibri"/>
              <a:ea typeface="Calibri"/>
              <a:cs typeface="Calibri"/>
              <a:sym typeface="Calibri"/>
            </a:endParaRPr>
          </a:p>
        </p:txBody>
      </p:sp>
      <p:sp>
        <p:nvSpPr>
          <p:cNvPr id="243" name="Google Shape;243;p12"/>
          <p:cNvSpPr/>
          <p:nvPr/>
        </p:nvSpPr>
        <p:spPr>
          <a:xfrm>
            <a:off x="4368069" y="1513045"/>
            <a:ext cx="7617807" cy="2262975"/>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i="1" lang="no-NO" sz="1800" u="sng">
                <a:solidFill>
                  <a:srgbClr val="2B6334"/>
                </a:solidFill>
                <a:latin typeface="Calibri"/>
                <a:ea typeface="Calibri"/>
                <a:cs typeface="Calibri"/>
                <a:sym typeface="Calibri"/>
              </a:rPr>
              <a:t>Styrets vurdering</a:t>
            </a:r>
            <a:endParaRPr/>
          </a:p>
          <a:p>
            <a:pPr indent="0" lvl="0" marL="0" marR="0" rtl="0" algn="l">
              <a:spcBef>
                <a:spcPts val="0"/>
              </a:spcBef>
              <a:spcAft>
                <a:spcPts val="0"/>
              </a:spcAft>
              <a:buNone/>
            </a:pPr>
            <a:r>
              <a:rPr lang="no-NO" sz="1800">
                <a:solidFill>
                  <a:schemeClr val="dk1"/>
                </a:solidFill>
                <a:latin typeface="Calibri"/>
                <a:ea typeface="Calibri"/>
                <a:cs typeface="Calibri"/>
                <a:sym typeface="Calibri"/>
              </a:rPr>
              <a:t>Styret støtter forslaget og ønsker at indeksreguleringen tas inn i vedtektene. En årlig indeksregulering sikrer en forutsigbar økonomi og forhindrer at kontingenten "blir stående stille" i mange år for så å måtte økes kraftig på én gang. Styret vil samtidig presisere at indeksregulering skal dekke normal prisvekst på løpende varer og tjenester. Beboerne må være forberedt på at det </a:t>
            </a:r>
            <a:r>
              <a:rPr i="1" lang="no-NO" sz="1800">
                <a:solidFill>
                  <a:schemeClr val="dk1"/>
                </a:solidFill>
                <a:latin typeface="Calibri"/>
                <a:ea typeface="Calibri"/>
                <a:cs typeface="Calibri"/>
                <a:sym typeface="Calibri"/>
              </a:rPr>
              <a:t>i tillegg</a:t>
            </a:r>
            <a:r>
              <a:rPr lang="no-NO" sz="1800">
                <a:solidFill>
                  <a:schemeClr val="dk1"/>
                </a:solidFill>
                <a:latin typeface="Calibri"/>
                <a:ea typeface="Calibri"/>
                <a:cs typeface="Calibri"/>
                <a:sym typeface="Calibri"/>
              </a:rPr>
              <a:t> kan bli behov for å justere kontingenten utover indeksreguleringen for å finansiere større vedlikeholdsløft som vedtas på årsmøtene. </a:t>
            </a:r>
            <a:endParaRPr i="1" sz="1800" u="sng">
              <a:solidFill>
                <a:srgbClr val="2B6334"/>
              </a:solidFill>
              <a:latin typeface="Calibri"/>
              <a:ea typeface="Calibri"/>
              <a:cs typeface="Calibri"/>
              <a:sym typeface="Calibri"/>
            </a:endParaRPr>
          </a:p>
          <a:p>
            <a:pPr indent="0" lvl="0" marL="0" marR="0" rtl="0" algn="l">
              <a:spcBef>
                <a:spcPts val="0"/>
              </a:spcBef>
              <a:spcAft>
                <a:spcPts val="0"/>
              </a:spcAft>
              <a:buNone/>
            </a:pPr>
            <a:r>
              <a:t/>
            </a:r>
            <a:endParaRPr sz="1800">
              <a:solidFill>
                <a:srgbClr val="2B6334"/>
              </a:solidFill>
              <a:latin typeface="Calibri"/>
              <a:ea typeface="Calibri"/>
              <a:cs typeface="Calibri"/>
              <a:sym typeface="Calibri"/>
            </a:endParaRPr>
          </a:p>
        </p:txBody>
      </p:sp>
      <p:sp>
        <p:nvSpPr>
          <p:cNvPr id="244" name="Google Shape;244;p12"/>
          <p:cNvSpPr/>
          <p:nvPr/>
        </p:nvSpPr>
        <p:spPr>
          <a:xfrm>
            <a:off x="4384863" y="3920755"/>
            <a:ext cx="7617807" cy="2370317"/>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i="1" lang="no-NO" sz="1800" u="sng">
                <a:solidFill>
                  <a:srgbClr val="2B6334"/>
                </a:solidFill>
                <a:latin typeface="Calibri"/>
                <a:ea typeface="Calibri"/>
                <a:cs typeface="Calibri"/>
                <a:sym typeface="Calibri"/>
              </a:rPr>
              <a:t>Styrets innstilling til vedtak</a:t>
            </a:r>
            <a:endParaRPr/>
          </a:p>
          <a:p>
            <a:pPr indent="-342900" lvl="0" marL="342900" marR="0" rtl="0" algn="l">
              <a:spcBef>
                <a:spcPts val="0"/>
              </a:spcBef>
              <a:spcAft>
                <a:spcPts val="0"/>
              </a:spcAft>
              <a:buClr>
                <a:schemeClr val="dk1"/>
              </a:buClr>
              <a:buSzPts val="1800"/>
              <a:buFont typeface="Calibri"/>
              <a:buAutoNum type="arabicPeriod"/>
            </a:pPr>
            <a:r>
              <a:rPr lang="no-NO" sz="1800">
                <a:solidFill>
                  <a:schemeClr val="dk1"/>
                </a:solidFill>
                <a:latin typeface="Calibri"/>
                <a:ea typeface="Calibri"/>
                <a:cs typeface="Calibri"/>
                <a:sym typeface="Calibri"/>
              </a:rPr>
              <a:t>Velforeningens kontingent skal fra og med høsten 2026 indeksreguleres årlig i henhold til Statistisk sentralbyrås konsumprisindeks (KPI) for tjenester. Regulering fra januar til januar i foregående år. </a:t>
            </a:r>
            <a:endParaRPr/>
          </a:p>
          <a:p>
            <a:pPr indent="-342900" lvl="0" marL="342900" marR="0" rtl="0" algn="l">
              <a:spcBef>
                <a:spcPts val="0"/>
              </a:spcBef>
              <a:spcAft>
                <a:spcPts val="0"/>
              </a:spcAft>
              <a:buClr>
                <a:schemeClr val="dk1"/>
              </a:buClr>
              <a:buSzPts val="1800"/>
              <a:buFont typeface="Calibri"/>
              <a:buAutoNum type="arabicPeriod"/>
            </a:pPr>
            <a:r>
              <a:rPr lang="no-NO" sz="1800">
                <a:solidFill>
                  <a:schemeClr val="dk1"/>
                </a:solidFill>
                <a:latin typeface="Calibri"/>
                <a:ea typeface="Calibri"/>
                <a:cs typeface="Calibri"/>
                <a:sym typeface="Calibri"/>
              </a:rPr>
              <a:t>Velforeningens vedtekter § 4 Kontigent oppdateres med følgende tillegg:</a:t>
            </a:r>
            <a:endParaRPr/>
          </a:p>
          <a:p>
            <a:pPr indent="0" lvl="0" marL="0" marR="0" rtl="0" algn="l">
              <a:spcBef>
                <a:spcPts val="0"/>
              </a:spcBef>
              <a:spcAft>
                <a:spcPts val="0"/>
              </a:spcAft>
              <a:buNone/>
            </a:pPr>
            <a:r>
              <a:rPr i="1" lang="no-NO" sz="1800">
                <a:solidFill>
                  <a:schemeClr val="dk1"/>
                </a:solidFill>
                <a:latin typeface="Calibri"/>
                <a:ea typeface="Calibri"/>
                <a:cs typeface="Calibri"/>
                <a:sym typeface="Calibri"/>
              </a:rPr>
              <a:t>		«Kontingenten indeksreguleres årlig i henhold til endringen i 				konsumprisindeksen for tjenester (KPI), med regulering fra januar til 			januar i foregående år.»</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br>
              <a:rPr lang="no-NO" sz="1800">
                <a:solidFill>
                  <a:schemeClr val="dk1"/>
                </a:solidFill>
                <a:latin typeface="Calibri"/>
                <a:ea typeface="Calibri"/>
                <a:cs typeface="Calibri"/>
                <a:sym typeface="Calibri"/>
              </a:rPr>
            </a:br>
            <a:endParaRPr sz="1800">
              <a:solidFill>
                <a:srgbClr val="2B6334"/>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3"/>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
        <p:nvSpPr>
          <p:cNvPr id="250" name="Google Shape;250;p13"/>
          <p:cNvSpPr/>
          <p:nvPr/>
        </p:nvSpPr>
        <p:spPr>
          <a:xfrm>
            <a:off x="658376" y="566925"/>
            <a:ext cx="109728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E2A"/>
              </a:buClr>
              <a:buSzPts val="2800"/>
              <a:buFont typeface="Play"/>
              <a:buNone/>
            </a:pPr>
            <a:r>
              <a:rPr b="1" lang="no-NO" sz="2800">
                <a:solidFill>
                  <a:srgbClr val="173E2A"/>
                </a:solidFill>
                <a:latin typeface="Play"/>
                <a:ea typeface="Play"/>
                <a:cs typeface="Play"/>
                <a:sym typeface="Play"/>
              </a:rPr>
              <a:t>Sak 5 - Krav fra Tillertunet borettslag 1 vedrørende støttemur </a:t>
            </a:r>
            <a:endParaRPr sz="2800">
              <a:solidFill>
                <a:schemeClr val="dk1"/>
              </a:solidFill>
              <a:latin typeface="Calibri"/>
              <a:ea typeface="Calibri"/>
              <a:cs typeface="Calibri"/>
              <a:sym typeface="Calibri"/>
            </a:endParaRPr>
          </a:p>
        </p:txBody>
      </p:sp>
      <p:cxnSp>
        <p:nvCxnSpPr>
          <p:cNvPr id="251" name="Google Shape;251;p13"/>
          <p:cNvCxnSpPr/>
          <p:nvPr/>
        </p:nvCxnSpPr>
        <p:spPr>
          <a:xfrm>
            <a:off x="658369" y="1217549"/>
            <a:ext cx="1637500" cy="0"/>
          </a:xfrm>
          <a:prstGeom prst="straightConnector1">
            <a:avLst/>
          </a:prstGeom>
          <a:noFill/>
          <a:ln cap="flat" cmpd="sng" w="50800">
            <a:solidFill>
              <a:srgbClr val="A14B2F"/>
            </a:solidFill>
            <a:prstDash val="solid"/>
            <a:round/>
            <a:headEnd len="sm" w="sm" type="none"/>
            <a:tailEnd len="sm" w="sm" type="none"/>
          </a:ln>
        </p:spPr>
      </p:cxnSp>
      <p:sp>
        <p:nvSpPr>
          <p:cNvPr id="252" name="Google Shape;252;p13"/>
          <p:cNvSpPr/>
          <p:nvPr/>
        </p:nvSpPr>
        <p:spPr>
          <a:xfrm>
            <a:off x="658369" y="1358682"/>
            <a:ext cx="2880821" cy="5311830"/>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no-NO" sz="1600" u="sng">
                <a:solidFill>
                  <a:schemeClr val="dk1"/>
                </a:solidFill>
                <a:latin typeface="Calibri"/>
                <a:ea typeface="Calibri"/>
                <a:cs typeface="Calibri"/>
                <a:sym typeface="Calibri"/>
              </a:rPr>
              <a:t>Beskrivelse</a:t>
            </a:r>
            <a:endParaRPr/>
          </a:p>
          <a:p>
            <a:pPr indent="0" lvl="0" marL="0" marR="0" rtl="0" algn="l">
              <a:spcBef>
                <a:spcPts val="0"/>
              </a:spcBef>
              <a:spcAft>
                <a:spcPts val="0"/>
              </a:spcAft>
              <a:buNone/>
            </a:pPr>
            <a:r>
              <a:rPr b="1" lang="no-NO" sz="1600">
                <a:solidFill>
                  <a:schemeClr val="dk1"/>
                </a:solidFill>
                <a:latin typeface="Calibri"/>
                <a:ea typeface="Calibri"/>
                <a:cs typeface="Calibri"/>
                <a:sym typeface="Calibri"/>
              </a:rPr>
              <a:t>Bakgrunn: </a:t>
            </a:r>
            <a:r>
              <a:rPr lang="no-NO" sz="1600">
                <a:solidFill>
                  <a:schemeClr val="dk1"/>
                </a:solidFill>
                <a:latin typeface="Calibri"/>
                <a:ea typeface="Calibri"/>
                <a:cs typeface="Calibri"/>
                <a:sym typeface="Calibri"/>
              </a:rPr>
              <a:t>Velforeningen har mottatt et formelt krav fra advokat i TOBB på vegne av Tillertunet borettslag 1. Borettslaget krever at velforeningen bekoster og gjennomfører utbedring av en støttemur som står på borettslagets eiendom (estimert av Anlegg og Utemiljø AS til kr 32 000 + mva.).</a:t>
            </a:r>
            <a:endParaRPr/>
          </a:p>
          <a:p>
            <a:pPr indent="0" lvl="0" marL="0" marR="0" rtl="0" algn="l">
              <a:spcBef>
                <a:spcPts val="0"/>
              </a:spcBef>
              <a:spcAft>
                <a:spcPts val="0"/>
              </a:spcAft>
              <a:buNone/>
            </a:pPr>
            <a:r>
              <a:rPr lang="no-NO" sz="1600">
                <a:solidFill>
                  <a:schemeClr val="dk1"/>
                </a:solidFill>
                <a:latin typeface="Calibri"/>
                <a:ea typeface="Calibri"/>
                <a:cs typeface="Calibri"/>
                <a:sym typeface="Calibri"/>
              </a:rPr>
              <a:t>Borettslaget hevder at muren har seget ut som følge av at det er kjørt med tunge kjøretøy under snøbrøyting administrert av velforeningen.</a:t>
            </a:r>
            <a:endParaRPr/>
          </a:p>
        </p:txBody>
      </p:sp>
      <p:sp>
        <p:nvSpPr>
          <p:cNvPr id="253" name="Google Shape;253;p13"/>
          <p:cNvSpPr/>
          <p:nvPr/>
        </p:nvSpPr>
        <p:spPr>
          <a:xfrm>
            <a:off x="3657600" y="1294741"/>
            <a:ext cx="8328276" cy="3491718"/>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i="1" lang="no-NO" sz="1400" u="sng">
                <a:solidFill>
                  <a:srgbClr val="2B6334"/>
                </a:solidFill>
                <a:latin typeface="Calibri"/>
                <a:ea typeface="Calibri"/>
                <a:cs typeface="Calibri"/>
                <a:sym typeface="Calibri"/>
              </a:rPr>
              <a:t>Styrets vurdering</a:t>
            </a:r>
            <a:endParaRPr/>
          </a:p>
          <a:p>
            <a:pPr indent="0" lvl="0" marL="0" marR="0" rtl="0" algn="l">
              <a:spcBef>
                <a:spcPts val="0"/>
              </a:spcBef>
              <a:spcAft>
                <a:spcPts val="0"/>
              </a:spcAft>
              <a:buNone/>
            </a:pPr>
            <a:r>
              <a:rPr lang="no-NO" sz="1400">
                <a:solidFill>
                  <a:schemeClr val="dk1"/>
                </a:solidFill>
                <a:latin typeface="Calibri"/>
                <a:ea typeface="Calibri"/>
                <a:cs typeface="Calibri"/>
                <a:sym typeface="Calibri"/>
              </a:rPr>
              <a:t>Styret avviser kravet om at velforeningen har erstatnings- eller utbedringsansvar for muren. Styrets begrunnelse er følgende:</a:t>
            </a:r>
            <a:endParaRPr/>
          </a:p>
          <a:p>
            <a:pPr indent="-228600" lvl="0" marL="228600" marR="0" rtl="0" algn="l">
              <a:spcBef>
                <a:spcPts val="0"/>
              </a:spcBef>
              <a:spcAft>
                <a:spcPts val="0"/>
              </a:spcAft>
              <a:buClr>
                <a:schemeClr val="dk1"/>
              </a:buClr>
              <a:buSzPts val="1400"/>
              <a:buFont typeface="Calibri"/>
              <a:buAutoNum type="arabicPeriod"/>
            </a:pPr>
            <a:r>
              <a:rPr lang="no-NO" sz="1400">
                <a:solidFill>
                  <a:schemeClr val="dk1"/>
                </a:solidFill>
                <a:latin typeface="Calibri"/>
                <a:ea typeface="Calibri"/>
                <a:cs typeface="Calibri"/>
                <a:sym typeface="Calibri"/>
              </a:rPr>
              <a:t>Ingen tungbrøyting: Det benyttes ikke tunge kjøretøy til brøyting på den aktuelle veien, da det ganske enkelt ikke er plass til det. Påstanden om at utstyr administrert av velforeningen har presset ut muren medfører derfor ikke riktighet.</a:t>
            </a:r>
            <a:endParaRPr/>
          </a:p>
          <a:p>
            <a:pPr indent="-228600" lvl="0" marL="228600" marR="0" rtl="0" algn="l">
              <a:spcBef>
                <a:spcPts val="0"/>
              </a:spcBef>
              <a:spcAft>
                <a:spcPts val="0"/>
              </a:spcAft>
              <a:buClr>
                <a:schemeClr val="dk1"/>
              </a:buClr>
              <a:buSzPts val="1400"/>
              <a:buFont typeface="Calibri"/>
              <a:buAutoNum type="arabicPeriod"/>
            </a:pPr>
            <a:r>
              <a:rPr lang="no-NO" sz="1400">
                <a:solidFill>
                  <a:schemeClr val="dk1"/>
                </a:solidFill>
                <a:latin typeface="Calibri"/>
                <a:ea typeface="Calibri"/>
                <a:cs typeface="Calibri"/>
                <a:sym typeface="Calibri"/>
              </a:rPr>
              <a:t>Feil adressat: Dersom borettslaget mener muren er påført skade av en ekstern aktør (f.eks. en brøyteentreprenør), må et eventuelt erstatningskrav rettes direkte mot den part som påstås å ha forårsaket skaden, og ikke mot velforeningen.</a:t>
            </a:r>
            <a:endParaRPr/>
          </a:p>
          <a:p>
            <a:pPr indent="-228600" lvl="0" marL="228600" marR="0" rtl="0" algn="l">
              <a:spcBef>
                <a:spcPts val="0"/>
              </a:spcBef>
              <a:spcAft>
                <a:spcPts val="0"/>
              </a:spcAft>
              <a:buClr>
                <a:schemeClr val="dk1"/>
              </a:buClr>
              <a:buSzPts val="1400"/>
              <a:buFont typeface="Calibri"/>
              <a:buAutoNum type="arabicPeriod"/>
            </a:pPr>
            <a:r>
              <a:rPr lang="no-NO" sz="1400">
                <a:solidFill>
                  <a:schemeClr val="dk1"/>
                </a:solidFill>
                <a:latin typeface="Calibri"/>
                <a:ea typeface="Calibri"/>
                <a:cs typeface="Calibri"/>
                <a:sym typeface="Calibri"/>
              </a:rPr>
              <a:t>Murens tilstand og plassering: Muren står på borettslagets private eiendom, og epost fra Anlegg og Utemiljø AS, peker på at både murens egen fundamentering og vegens oppbygging kan ha vært mangelfull fra da feltet ble bygget, og dermed kan være årsaken til utglidning. </a:t>
            </a:r>
            <a:endParaRPr/>
          </a:p>
          <a:p>
            <a:pPr indent="0" lvl="0" marL="0" marR="0" rtl="0" algn="l">
              <a:spcBef>
                <a:spcPts val="0"/>
              </a:spcBef>
              <a:spcAft>
                <a:spcPts val="0"/>
              </a:spcAft>
              <a:buNone/>
            </a:pPr>
            <a:r>
              <a:rPr lang="no-NO" sz="1400">
                <a:solidFill>
                  <a:schemeClr val="dk1"/>
                </a:solidFill>
                <a:latin typeface="Calibri"/>
                <a:ea typeface="Calibri"/>
                <a:cs typeface="Calibri"/>
                <a:sym typeface="Calibri"/>
              </a:rPr>
              <a:t>Selv om velforeningen ikke har juridisk eller økonomisk ansvar for borettslagets støttemur, ønsker styret å opprettholde et godt naboforhold. Styret foreslår derfor at velforeningen kan bidra med dugnadshjelp til å ta ned/fjerne den ødelagte muren sammen med beboerne, forutsatt at borettslaget selv dekker eventuelle material- og utstyrskostnader, og innkaller. </a:t>
            </a:r>
            <a:endParaRPr/>
          </a:p>
          <a:p>
            <a:pPr indent="0" lvl="0" marL="0" marR="0" rtl="0" algn="l">
              <a:spcBef>
                <a:spcPts val="0"/>
              </a:spcBef>
              <a:spcAft>
                <a:spcPts val="0"/>
              </a:spcAft>
              <a:buNone/>
            </a:pPr>
            <a:br>
              <a:rPr lang="no-NO" sz="1400">
                <a:solidFill>
                  <a:schemeClr val="dk1"/>
                </a:solidFill>
                <a:latin typeface="Calibri"/>
                <a:ea typeface="Calibri"/>
                <a:cs typeface="Calibri"/>
                <a:sym typeface="Calibri"/>
              </a:rPr>
            </a:br>
            <a:endParaRPr sz="1400">
              <a:solidFill>
                <a:srgbClr val="2B6334"/>
              </a:solidFill>
              <a:latin typeface="Calibri"/>
              <a:ea typeface="Calibri"/>
              <a:cs typeface="Calibri"/>
              <a:sym typeface="Calibri"/>
            </a:endParaRPr>
          </a:p>
        </p:txBody>
      </p:sp>
      <p:sp>
        <p:nvSpPr>
          <p:cNvPr id="254" name="Google Shape;254;p13"/>
          <p:cNvSpPr/>
          <p:nvPr/>
        </p:nvSpPr>
        <p:spPr>
          <a:xfrm>
            <a:off x="3657599" y="4854762"/>
            <a:ext cx="8328275" cy="1815753"/>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i="1" lang="no-NO" sz="1400" u="sng">
                <a:solidFill>
                  <a:srgbClr val="2B6334"/>
                </a:solidFill>
                <a:latin typeface="Calibri"/>
                <a:ea typeface="Calibri"/>
                <a:cs typeface="Calibri"/>
                <a:sym typeface="Calibri"/>
              </a:rPr>
              <a:t>Styrets innstilling til vedtak</a:t>
            </a:r>
            <a:endParaRPr/>
          </a:p>
          <a:p>
            <a:pPr indent="-342900" lvl="0" marL="342900" marR="0" rtl="0" algn="l">
              <a:spcBef>
                <a:spcPts val="0"/>
              </a:spcBef>
              <a:spcAft>
                <a:spcPts val="0"/>
              </a:spcAft>
              <a:buClr>
                <a:schemeClr val="dk1"/>
              </a:buClr>
              <a:buSzPts val="1400"/>
              <a:buFont typeface="Calibri"/>
              <a:buAutoNum type="arabicPeriod"/>
            </a:pPr>
            <a:r>
              <a:rPr lang="no-NO" sz="1400">
                <a:solidFill>
                  <a:schemeClr val="dk1"/>
                </a:solidFill>
                <a:latin typeface="Calibri"/>
                <a:ea typeface="Calibri"/>
                <a:cs typeface="Calibri"/>
                <a:sym typeface="Calibri"/>
              </a:rPr>
              <a:t>Årsmøtet avviser kravet fra Tillertunet borettslag 1. Velforeningen har ikke forårsaket skaden og påtar seg ikke økonomisk eller juridisk ansvar for utbedring av muren.</a:t>
            </a:r>
            <a:endParaRPr/>
          </a:p>
          <a:p>
            <a:pPr indent="-342900" lvl="0" marL="342900" marR="0" rtl="0" algn="l">
              <a:spcBef>
                <a:spcPts val="0"/>
              </a:spcBef>
              <a:spcAft>
                <a:spcPts val="0"/>
              </a:spcAft>
              <a:buClr>
                <a:schemeClr val="dk1"/>
              </a:buClr>
              <a:buSzPts val="1400"/>
              <a:buFont typeface="Calibri"/>
              <a:buAutoNum type="arabicPeriod"/>
            </a:pPr>
            <a:r>
              <a:rPr lang="no-NO" sz="1400">
                <a:solidFill>
                  <a:schemeClr val="dk1"/>
                </a:solidFill>
                <a:latin typeface="Calibri"/>
                <a:ea typeface="Calibri"/>
                <a:cs typeface="Calibri"/>
                <a:sym typeface="Calibri"/>
              </a:rPr>
              <a:t>Velforeningen tilbyr å bidra med dugnadsinnsats for å ta ned/fjerne muren, under forutsetning av at borettslaget selv bekoster arbeidet og innkaller til dugnad.  </a:t>
            </a:r>
            <a:endParaRPr/>
          </a:p>
          <a:p>
            <a:pPr indent="-342900" lvl="0" marL="342900" marR="0" rtl="0" algn="l">
              <a:spcBef>
                <a:spcPts val="0"/>
              </a:spcBef>
              <a:spcAft>
                <a:spcPts val="0"/>
              </a:spcAft>
              <a:buClr>
                <a:schemeClr val="dk1"/>
              </a:buClr>
              <a:buSzPts val="1400"/>
              <a:buFont typeface="Calibri"/>
              <a:buAutoNum type="arabicPeriod"/>
            </a:pPr>
            <a:r>
              <a:rPr lang="no-NO" sz="1400">
                <a:solidFill>
                  <a:schemeClr val="dk1"/>
                </a:solidFill>
                <a:latin typeface="Calibri"/>
                <a:ea typeface="Calibri"/>
                <a:cs typeface="Calibri"/>
                <a:sym typeface="Calibri"/>
              </a:rPr>
              <a:t>Dersom Tillertunet borettslag 1 opprettholder saken, får styret fullmakt til å engasjere advokat for å fremme velforeningens side. Styret har ikke juridisk kompetanse til å forfølge saken videre mot advokaten til Tillertunet borettslag 1. Dette kan medføre kostnader for velforeningen. </a:t>
            </a:r>
            <a:endParaRPr/>
          </a:p>
          <a:p>
            <a:pPr indent="0" lvl="0" marL="0" marR="0" rtl="0" algn="l">
              <a:spcBef>
                <a:spcPts val="0"/>
              </a:spcBef>
              <a:spcAft>
                <a:spcPts val="0"/>
              </a:spcAft>
              <a:buNone/>
            </a:pPr>
            <a:r>
              <a:t/>
            </a:r>
            <a:endParaRPr sz="1600">
              <a:solidFill>
                <a:srgbClr val="2B6334"/>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4"/>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pic>
        <p:nvPicPr>
          <p:cNvPr id="260" name="Google Shape;260;p14"/>
          <p:cNvPicPr preferRelativeResize="0"/>
          <p:nvPr/>
        </p:nvPicPr>
        <p:blipFill rotWithShape="1">
          <a:blip r:embed="rId3">
            <a:alphaModFix/>
          </a:blip>
          <a:srcRect b="0" l="0" r="0" t="0"/>
          <a:stretch/>
        </p:blipFill>
        <p:spPr>
          <a:xfrm>
            <a:off x="284926" y="551848"/>
            <a:ext cx="3578124" cy="5249199"/>
          </a:xfrm>
          <a:prstGeom prst="rect">
            <a:avLst/>
          </a:prstGeom>
          <a:noFill/>
          <a:ln cap="flat" cmpd="sng" w="9525">
            <a:solidFill>
              <a:schemeClr val="accent1"/>
            </a:solidFill>
            <a:prstDash val="solid"/>
            <a:round/>
            <a:headEnd len="sm" w="sm" type="none"/>
            <a:tailEnd len="sm" w="sm" type="none"/>
          </a:ln>
        </p:spPr>
      </p:pic>
      <p:pic>
        <p:nvPicPr>
          <p:cNvPr id="261" name="Google Shape;261;p14"/>
          <p:cNvPicPr preferRelativeResize="0"/>
          <p:nvPr/>
        </p:nvPicPr>
        <p:blipFill rotWithShape="1">
          <a:blip r:embed="rId4">
            <a:alphaModFix/>
          </a:blip>
          <a:srcRect b="0" l="0" r="0" t="0"/>
          <a:stretch/>
        </p:blipFill>
        <p:spPr>
          <a:xfrm>
            <a:off x="4102687" y="551848"/>
            <a:ext cx="7928891" cy="52491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15"/>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
        <p:nvSpPr>
          <p:cNvPr id="267" name="Google Shape;267;p15"/>
          <p:cNvSpPr/>
          <p:nvPr/>
        </p:nvSpPr>
        <p:spPr>
          <a:xfrm>
            <a:off x="658368" y="566928"/>
            <a:ext cx="813816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E2A"/>
              </a:buClr>
              <a:buSzPts val="2800"/>
              <a:buFont typeface="Play"/>
              <a:buNone/>
            </a:pPr>
            <a:r>
              <a:rPr b="1" lang="no-NO" sz="2800">
                <a:solidFill>
                  <a:srgbClr val="173E2A"/>
                </a:solidFill>
                <a:latin typeface="Play"/>
                <a:ea typeface="Play"/>
                <a:cs typeface="Play"/>
                <a:sym typeface="Play"/>
              </a:rPr>
              <a:t>Sak 6 - Private gjerder på velforeningens tomt </a:t>
            </a:r>
            <a:endParaRPr sz="2800">
              <a:solidFill>
                <a:schemeClr val="dk1"/>
              </a:solidFill>
              <a:latin typeface="Calibri"/>
              <a:ea typeface="Calibri"/>
              <a:cs typeface="Calibri"/>
              <a:sym typeface="Calibri"/>
            </a:endParaRPr>
          </a:p>
        </p:txBody>
      </p:sp>
      <p:cxnSp>
        <p:nvCxnSpPr>
          <p:cNvPr id="268" name="Google Shape;268;p15"/>
          <p:cNvCxnSpPr/>
          <p:nvPr/>
        </p:nvCxnSpPr>
        <p:spPr>
          <a:xfrm>
            <a:off x="658369" y="1217549"/>
            <a:ext cx="1637500" cy="0"/>
          </a:xfrm>
          <a:prstGeom prst="straightConnector1">
            <a:avLst/>
          </a:prstGeom>
          <a:noFill/>
          <a:ln cap="flat" cmpd="sng" w="50800">
            <a:solidFill>
              <a:srgbClr val="A14B2F"/>
            </a:solidFill>
            <a:prstDash val="solid"/>
            <a:round/>
            <a:headEnd len="sm" w="sm" type="none"/>
            <a:tailEnd len="sm" w="sm" type="none"/>
          </a:ln>
        </p:spPr>
      </p:cxnSp>
      <p:sp>
        <p:nvSpPr>
          <p:cNvPr id="269" name="Google Shape;269;p15"/>
          <p:cNvSpPr/>
          <p:nvPr/>
        </p:nvSpPr>
        <p:spPr>
          <a:xfrm>
            <a:off x="658367" y="1513045"/>
            <a:ext cx="3342133" cy="4568918"/>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lang="no-NO" sz="1600" u="sng">
                <a:solidFill>
                  <a:schemeClr val="dk1"/>
                </a:solidFill>
                <a:latin typeface="Calibri"/>
                <a:ea typeface="Calibri"/>
                <a:cs typeface="Calibri"/>
                <a:sym typeface="Calibri"/>
              </a:rPr>
              <a:t>Beskrivelse</a:t>
            </a:r>
            <a:endParaRPr/>
          </a:p>
          <a:p>
            <a:pPr indent="0" lvl="0" marL="0" marR="0" rtl="0" algn="l">
              <a:spcBef>
                <a:spcPts val="0"/>
              </a:spcBef>
              <a:spcAft>
                <a:spcPts val="0"/>
              </a:spcAft>
              <a:buNone/>
            </a:pPr>
            <a:r>
              <a:rPr b="1" lang="no-NO" sz="1600">
                <a:solidFill>
                  <a:schemeClr val="dk1"/>
                </a:solidFill>
                <a:latin typeface="Calibri"/>
                <a:ea typeface="Calibri"/>
                <a:cs typeface="Calibri"/>
                <a:sym typeface="Calibri"/>
              </a:rPr>
              <a:t>Bakgrunn: </a:t>
            </a:r>
            <a:r>
              <a:rPr lang="no-NO" sz="1600">
                <a:solidFill>
                  <a:schemeClr val="dk1"/>
                </a:solidFill>
                <a:latin typeface="Calibri"/>
                <a:ea typeface="Calibri"/>
                <a:cs typeface="Calibri"/>
                <a:sym typeface="Calibri"/>
              </a:rPr>
              <a:t>Det har over tid vært en sak vedrørende private gjerder som er satt opp utover egne tomtegrenser og inn på velforeningens fellesareal. Styret har vært i kontakt med Trondheim kommune om ansvarsforholdet, samt Trondheim Renholdsverk, som i perioder har stoppet søppeltømming i området på grunn av redusert framkommelighet og manglende sikt. Beboere har fått informasjon fra Trondheim kommune om at de ikke kan benytte andres eiendom som eget areal. </a:t>
            </a:r>
            <a:endParaRPr sz="1600" u="sng">
              <a:solidFill>
                <a:schemeClr val="dk1"/>
              </a:solidFill>
              <a:latin typeface="Calibri"/>
              <a:ea typeface="Calibri"/>
              <a:cs typeface="Calibri"/>
              <a:sym typeface="Calibri"/>
            </a:endParaRPr>
          </a:p>
        </p:txBody>
      </p:sp>
      <p:sp>
        <p:nvSpPr>
          <p:cNvPr id="270" name="Google Shape;270;p15"/>
          <p:cNvSpPr/>
          <p:nvPr/>
        </p:nvSpPr>
        <p:spPr>
          <a:xfrm>
            <a:off x="4187000" y="1513050"/>
            <a:ext cx="7798800" cy="2305800"/>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i="1" lang="no-NO" sz="1600" u="sng">
                <a:solidFill>
                  <a:srgbClr val="2B6334"/>
                </a:solidFill>
                <a:latin typeface="Calibri"/>
                <a:ea typeface="Calibri"/>
                <a:cs typeface="Calibri"/>
                <a:sym typeface="Calibri"/>
              </a:rPr>
              <a:t>Styrets vurdering</a:t>
            </a:r>
            <a:endParaRPr/>
          </a:p>
          <a:p>
            <a:pPr indent="0" lvl="0" marL="0" marR="0" rtl="0" algn="l">
              <a:spcBef>
                <a:spcPts val="0"/>
              </a:spcBef>
              <a:spcAft>
                <a:spcPts val="0"/>
              </a:spcAft>
              <a:buNone/>
            </a:pPr>
            <a:r>
              <a:rPr lang="no-NO" sz="1600">
                <a:solidFill>
                  <a:schemeClr val="dk1"/>
                </a:solidFill>
                <a:latin typeface="Calibri"/>
                <a:ea typeface="Calibri"/>
                <a:cs typeface="Calibri"/>
                <a:sym typeface="Calibri"/>
              </a:rPr>
              <a:t>Styret mener det er prinsipielt viktig at fellesarealene forvaltes til det beste for alle beboere, og at private innretninger ikke må hindre renovasjon, brøyting eller generell ferdsel.</a:t>
            </a:r>
            <a:endParaRPr/>
          </a:p>
          <a:p>
            <a:pPr indent="0" lvl="0" marL="0" marR="0" rtl="0" algn="l">
              <a:spcBef>
                <a:spcPts val="0"/>
              </a:spcBef>
              <a:spcAft>
                <a:spcPts val="0"/>
              </a:spcAft>
              <a:buNone/>
            </a:pPr>
            <a:r>
              <a:t/>
            </a:r>
            <a:endParaRPr sz="1600">
              <a:solidFill>
                <a:schemeClr val="dk1"/>
              </a:solidFill>
              <a:latin typeface="Calibri"/>
              <a:ea typeface="Calibri"/>
              <a:cs typeface="Calibri"/>
              <a:sym typeface="Calibri"/>
            </a:endParaRPr>
          </a:p>
          <a:p>
            <a:pPr indent="0" lvl="0" marL="0" marR="0" rtl="0" algn="l">
              <a:spcBef>
                <a:spcPts val="0"/>
              </a:spcBef>
              <a:spcAft>
                <a:spcPts val="0"/>
              </a:spcAft>
              <a:buNone/>
            </a:pPr>
            <a:r>
              <a:rPr lang="no-NO" sz="1600">
                <a:solidFill>
                  <a:schemeClr val="dk1"/>
                </a:solidFill>
                <a:latin typeface="Calibri"/>
                <a:ea typeface="Calibri"/>
                <a:cs typeface="Calibri"/>
                <a:sym typeface="Calibri"/>
              </a:rPr>
              <a:t>Samtidig ønsker styret å ta vare på det gode naboskapet på feltet. Styret sender ut et brev med krav om å fjerne gjerdet fra velforeningens eiendom innen 15.oktober 2026. Styret ønsker ikke en rettslig prosess, men at dette løses via dialog, og at velforeningen fastholder sitt eierskap til grunnen. Rettslige skritt bør kun være siste utvei dersom gjerdene skaper direkte fare eller blokkerer drift på feltet.</a:t>
            </a:r>
            <a:endParaRPr/>
          </a:p>
          <a:p>
            <a:pPr indent="0" lvl="0" marL="0" marR="0" rtl="0" algn="l">
              <a:spcBef>
                <a:spcPts val="0"/>
              </a:spcBef>
              <a:spcAft>
                <a:spcPts val="0"/>
              </a:spcAft>
              <a:buNone/>
            </a:pPr>
            <a:br>
              <a:rPr lang="no-NO" sz="1600">
                <a:solidFill>
                  <a:schemeClr val="dk1"/>
                </a:solidFill>
                <a:latin typeface="Calibri"/>
                <a:ea typeface="Calibri"/>
                <a:cs typeface="Calibri"/>
                <a:sym typeface="Calibri"/>
              </a:rPr>
            </a:br>
            <a:endParaRPr sz="1600">
              <a:solidFill>
                <a:srgbClr val="2B6334"/>
              </a:solidFill>
              <a:latin typeface="Calibri"/>
              <a:ea typeface="Calibri"/>
              <a:cs typeface="Calibri"/>
              <a:sym typeface="Calibri"/>
            </a:endParaRPr>
          </a:p>
        </p:txBody>
      </p:sp>
      <p:sp>
        <p:nvSpPr>
          <p:cNvPr id="271" name="Google Shape;271;p15"/>
          <p:cNvSpPr/>
          <p:nvPr/>
        </p:nvSpPr>
        <p:spPr>
          <a:xfrm>
            <a:off x="4186989" y="3975807"/>
            <a:ext cx="7815681" cy="2106156"/>
          </a:xfrm>
          <a:prstGeom prst="roundRect">
            <a:avLst>
              <a:gd fmla="val 2133" name="adj"/>
            </a:avLst>
          </a:prstGeom>
          <a:solidFill>
            <a:srgbClr val="FFFFFF"/>
          </a:solidFill>
          <a:ln cap="flat" cmpd="sng" w="12700">
            <a:solidFill>
              <a:srgbClr val="DDD8CD"/>
            </a:solidFill>
            <a:prstDash val="solid"/>
            <a:round/>
            <a:headEnd len="sm" w="sm" type="none"/>
            <a:tailEnd len="sm" w="sm" type="none"/>
          </a:ln>
          <a:effectLst>
            <a:outerShdw blurRad="19050" rotWithShape="0" algn="bl" dir="2700000" dist="8890">
              <a:srgbClr val="000000">
                <a:alpha val="7843"/>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rPr i="1" lang="no-NO" sz="1600" u="sng">
                <a:solidFill>
                  <a:srgbClr val="2B6334"/>
                </a:solidFill>
                <a:latin typeface="Calibri"/>
                <a:ea typeface="Calibri"/>
                <a:cs typeface="Calibri"/>
                <a:sym typeface="Calibri"/>
              </a:rPr>
              <a:t>Styrets innstilling til vedtak</a:t>
            </a:r>
            <a:endParaRPr/>
          </a:p>
          <a:p>
            <a:pPr indent="-342900" lvl="0" marL="342900" marR="0" rtl="0" algn="l">
              <a:spcBef>
                <a:spcPts val="0"/>
              </a:spcBef>
              <a:spcAft>
                <a:spcPts val="0"/>
              </a:spcAft>
              <a:buClr>
                <a:schemeClr val="dk1"/>
              </a:buClr>
              <a:buSzPts val="1600"/>
              <a:buFont typeface="Calibri"/>
              <a:buAutoNum type="arabicPeriod"/>
            </a:pPr>
            <a:r>
              <a:rPr lang="no-NO" sz="1600">
                <a:solidFill>
                  <a:schemeClr val="dk1"/>
                </a:solidFill>
                <a:latin typeface="Calibri"/>
                <a:ea typeface="Calibri"/>
                <a:cs typeface="Calibri"/>
                <a:sym typeface="Calibri"/>
              </a:rPr>
              <a:t>Årsmøtet slutter seg til styrets anmodning om at private gjerder på velforeningens tomt må fjernes/flyttes innen 15. oktober 2026.</a:t>
            </a:r>
            <a:endParaRPr/>
          </a:p>
          <a:p>
            <a:pPr indent="-342900" lvl="0" marL="342900" marR="0" rtl="0" algn="l">
              <a:spcBef>
                <a:spcPts val="0"/>
              </a:spcBef>
              <a:spcAft>
                <a:spcPts val="0"/>
              </a:spcAft>
              <a:buClr>
                <a:schemeClr val="dk1"/>
              </a:buClr>
              <a:buSzPts val="1600"/>
              <a:buFont typeface="Calibri"/>
              <a:buAutoNum type="arabicPeriod"/>
            </a:pPr>
            <a:r>
              <a:rPr lang="no-NO" sz="1600">
                <a:solidFill>
                  <a:schemeClr val="dk1"/>
                </a:solidFill>
                <a:latin typeface="Calibri"/>
                <a:ea typeface="Calibri"/>
                <a:cs typeface="Calibri"/>
                <a:sym typeface="Calibri"/>
              </a:rPr>
              <a:t>Velforeningen fastholder sin eiendomsrett til fellesarealene.</a:t>
            </a:r>
            <a:endParaRPr/>
          </a:p>
          <a:p>
            <a:pPr indent="-342900" lvl="0" marL="342900" marR="0" rtl="0" algn="l">
              <a:spcBef>
                <a:spcPts val="0"/>
              </a:spcBef>
              <a:spcAft>
                <a:spcPts val="0"/>
              </a:spcAft>
              <a:buClr>
                <a:schemeClr val="dk1"/>
              </a:buClr>
              <a:buSzPts val="1600"/>
              <a:buFont typeface="Calibri"/>
              <a:buAutoNum type="arabicPeriod"/>
            </a:pPr>
            <a:r>
              <a:rPr lang="no-NO" sz="1600">
                <a:solidFill>
                  <a:schemeClr val="dk1"/>
                </a:solidFill>
                <a:latin typeface="Calibri"/>
                <a:ea typeface="Calibri"/>
                <a:cs typeface="Calibri"/>
                <a:sym typeface="Calibri"/>
              </a:rPr>
              <a:t>Av hensyn til nabofred og velforeningens økonomi skal styret i første rekke søke løsninger gjennom dialog. Styret gis fullmakt til å vurdere rettslige skritt kun dersom plasseringen av et gjerde medfører vesentlige ulemper for renovasjon eller sikkerheten i området.</a:t>
            </a:r>
            <a:endParaRPr/>
          </a:p>
          <a:p>
            <a:pPr indent="0" lvl="0" marL="0" marR="0" rtl="0" algn="l">
              <a:spcBef>
                <a:spcPts val="0"/>
              </a:spcBef>
              <a:spcAft>
                <a:spcPts val="0"/>
              </a:spcAft>
              <a:buNone/>
            </a:pPr>
            <a:r>
              <a:t/>
            </a:r>
            <a:endParaRPr sz="1600">
              <a:solidFill>
                <a:srgbClr val="2B6334"/>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17"/>
          <p:cNvSpPr/>
          <p:nvPr/>
        </p:nvSpPr>
        <p:spPr>
          <a:xfrm>
            <a:off x="0" y="0"/>
            <a:ext cx="12191695" cy="6858000"/>
          </a:xfrm>
          <a:prstGeom prst="rect">
            <a:avLst/>
          </a:prstGeom>
          <a:solidFill>
            <a:srgbClr val="173E2A"/>
          </a:solidFill>
          <a:ln cap="flat" cmpd="sng" w="12700">
            <a:solidFill>
              <a:srgbClr val="173E2A"/>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7" name="Google Shape;277;p17"/>
          <p:cNvSpPr/>
          <p:nvPr/>
        </p:nvSpPr>
        <p:spPr>
          <a:xfrm>
            <a:off x="7837855" y="0"/>
            <a:ext cx="4370832" cy="6858000"/>
          </a:xfrm>
          <a:prstGeom prst="rect">
            <a:avLst/>
          </a:prstGeom>
          <a:solidFill>
            <a:srgbClr val="E7ECE4">
              <a:alpha val="92157"/>
            </a:srgbClr>
          </a:solidFill>
          <a:ln cap="flat" cmpd="sng" w="12700">
            <a:solidFill>
              <a:srgbClr val="E7ECE4">
                <a:alpha val="0"/>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8" name="Google Shape;278;p17"/>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
        <p:nvSpPr>
          <p:cNvPr id="279" name="Google Shape;279;p17"/>
          <p:cNvSpPr txBox="1"/>
          <p:nvPr/>
        </p:nvSpPr>
        <p:spPr>
          <a:xfrm>
            <a:off x="2371636" y="2351112"/>
            <a:ext cx="295634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no-NO" sz="2800">
                <a:solidFill>
                  <a:schemeClr val="lt2"/>
                </a:solidFill>
                <a:latin typeface="Play"/>
                <a:ea typeface="Play"/>
                <a:cs typeface="Play"/>
                <a:sym typeface="Play"/>
              </a:rPr>
              <a:t>VALG</a:t>
            </a:r>
            <a:endParaRPr/>
          </a:p>
        </p:txBody>
      </p:sp>
      <p:cxnSp>
        <p:nvCxnSpPr>
          <p:cNvPr id="280" name="Google Shape;280;p17"/>
          <p:cNvCxnSpPr/>
          <p:nvPr/>
        </p:nvCxnSpPr>
        <p:spPr>
          <a:xfrm>
            <a:off x="2063418" y="3348956"/>
            <a:ext cx="3711019" cy="0"/>
          </a:xfrm>
          <a:prstGeom prst="straightConnector1">
            <a:avLst/>
          </a:prstGeom>
          <a:noFill/>
          <a:ln cap="flat" cmpd="sng" w="50800">
            <a:solidFill>
              <a:srgbClr val="A14B2F"/>
            </a:solidFill>
            <a:prstDash val="solid"/>
            <a:round/>
            <a:headEnd len="sm" w="sm" type="none"/>
            <a:tailEnd len="sm" w="sm" type="none"/>
          </a:ln>
        </p:spPr>
      </p:cxnSp>
      <p:cxnSp>
        <p:nvCxnSpPr>
          <p:cNvPr id="281" name="Google Shape;281;p17"/>
          <p:cNvCxnSpPr/>
          <p:nvPr/>
        </p:nvCxnSpPr>
        <p:spPr>
          <a:xfrm>
            <a:off x="2063417" y="1876487"/>
            <a:ext cx="3711019" cy="0"/>
          </a:xfrm>
          <a:prstGeom prst="straightConnector1">
            <a:avLst/>
          </a:prstGeom>
          <a:noFill/>
          <a:ln cap="flat" cmpd="sng" w="50800">
            <a:solidFill>
              <a:srgbClr val="A14B2F"/>
            </a:solidFill>
            <a:prstDash val="solid"/>
            <a:round/>
            <a:headEnd len="sm" w="sm" type="none"/>
            <a:tailEnd len="sm" w="sm" type="none"/>
          </a:ln>
        </p:spPr>
      </p:cxnSp>
      <p:pic>
        <p:nvPicPr>
          <p:cNvPr descr="/mnt/data/Logo Tillerbo.png" id="282" name="Google Shape;282;p17"/>
          <p:cNvPicPr preferRelativeResize="0"/>
          <p:nvPr/>
        </p:nvPicPr>
        <p:blipFill rotWithShape="1">
          <a:blip r:embed="rId3">
            <a:alphaModFix/>
          </a:blip>
          <a:srcRect b="0" l="0" r="0" t="0"/>
          <a:stretch/>
        </p:blipFill>
        <p:spPr>
          <a:xfrm>
            <a:off x="7897291" y="1303020"/>
            <a:ext cx="4251960" cy="425196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18"/>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
        <p:nvSpPr>
          <p:cNvPr id="288" name="Google Shape;288;p18"/>
          <p:cNvSpPr/>
          <p:nvPr/>
        </p:nvSpPr>
        <p:spPr>
          <a:xfrm>
            <a:off x="658368" y="566928"/>
            <a:ext cx="813816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73E2A"/>
              </a:buClr>
              <a:buSzPts val="2800"/>
              <a:buFont typeface="Play"/>
              <a:buNone/>
            </a:pPr>
            <a:r>
              <a:rPr b="1" lang="no-NO" sz="2800">
                <a:solidFill>
                  <a:srgbClr val="173E2A"/>
                </a:solidFill>
                <a:latin typeface="Play"/>
                <a:ea typeface="Play"/>
                <a:cs typeface="Play"/>
                <a:sym typeface="Play"/>
              </a:rPr>
              <a:t>Valg</a:t>
            </a:r>
            <a:endParaRPr b="1" sz="2800">
              <a:solidFill>
                <a:srgbClr val="173E2A"/>
              </a:solidFill>
              <a:latin typeface="Play"/>
              <a:ea typeface="Play"/>
              <a:cs typeface="Play"/>
              <a:sym typeface="Play"/>
            </a:endParaRPr>
          </a:p>
        </p:txBody>
      </p:sp>
      <p:cxnSp>
        <p:nvCxnSpPr>
          <p:cNvPr id="289" name="Google Shape;289;p18"/>
          <p:cNvCxnSpPr/>
          <p:nvPr/>
        </p:nvCxnSpPr>
        <p:spPr>
          <a:xfrm>
            <a:off x="658368" y="1217549"/>
            <a:ext cx="1808537" cy="0"/>
          </a:xfrm>
          <a:prstGeom prst="straightConnector1">
            <a:avLst/>
          </a:prstGeom>
          <a:noFill/>
          <a:ln cap="flat" cmpd="sng" w="50800">
            <a:solidFill>
              <a:srgbClr val="A14B2F"/>
            </a:solidFill>
            <a:prstDash val="solid"/>
            <a:round/>
            <a:headEnd len="sm" w="sm" type="none"/>
            <a:tailEnd len="sm" w="sm" type="none"/>
          </a:ln>
        </p:spPr>
      </p:cxnSp>
      <p:sp>
        <p:nvSpPr>
          <p:cNvPr id="290" name="Google Shape;290;p18"/>
          <p:cNvSpPr txBox="1"/>
          <p:nvPr/>
        </p:nvSpPr>
        <p:spPr>
          <a:xfrm>
            <a:off x="658368" y="1473565"/>
            <a:ext cx="11038200" cy="424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no-NO" sz="1800">
                <a:solidFill>
                  <a:srgbClr val="2B6334"/>
                </a:solidFill>
                <a:latin typeface="Calibri"/>
                <a:ea typeface="Calibri"/>
                <a:cs typeface="Calibri"/>
                <a:sym typeface="Calibri"/>
              </a:rPr>
              <a:t>Sittende styre</a:t>
            </a:r>
            <a:endParaRPr b="1" sz="1800">
              <a:solidFill>
                <a:srgbClr val="2B6334"/>
              </a:solidFill>
              <a:latin typeface="Calibri"/>
              <a:ea typeface="Calibri"/>
              <a:cs typeface="Calibri"/>
              <a:sym typeface="Calibri"/>
            </a:endParaRPr>
          </a:p>
          <a:p>
            <a:pPr indent="-342900" lvl="0" marL="457200" marR="0" rtl="0" algn="l">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Robin Hansen Thrane (2023)</a:t>
            </a:r>
            <a:endParaRPr sz="1800">
              <a:solidFill>
                <a:srgbClr val="2B6334"/>
              </a:solidFill>
              <a:latin typeface="Calibri"/>
              <a:ea typeface="Calibri"/>
              <a:cs typeface="Calibri"/>
              <a:sym typeface="Calibri"/>
            </a:endParaRPr>
          </a:p>
          <a:p>
            <a:pPr indent="-342900" lvl="0" marL="457200" marR="0" rtl="0" algn="l">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Hege Glærum (2023)</a:t>
            </a:r>
            <a:endParaRPr sz="1800">
              <a:solidFill>
                <a:srgbClr val="2B6334"/>
              </a:solidFill>
              <a:latin typeface="Calibri"/>
              <a:ea typeface="Calibri"/>
              <a:cs typeface="Calibri"/>
              <a:sym typeface="Calibri"/>
            </a:endParaRPr>
          </a:p>
          <a:p>
            <a:pPr indent="-342900" lvl="0" marL="457200" marR="0" rtl="0" algn="l">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Kristoffer Azar Lossius (2025)</a:t>
            </a:r>
            <a:endParaRPr sz="1800">
              <a:solidFill>
                <a:srgbClr val="2B6334"/>
              </a:solidFill>
              <a:latin typeface="Calibri"/>
              <a:ea typeface="Calibri"/>
              <a:cs typeface="Calibri"/>
              <a:sym typeface="Calibri"/>
            </a:endParaRPr>
          </a:p>
          <a:p>
            <a:pPr indent="-342900" lvl="0" marL="457200" marR="0" rtl="0" algn="l">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Anders Enoksen (2012)</a:t>
            </a:r>
            <a:endParaRPr sz="1800">
              <a:solidFill>
                <a:srgbClr val="2B6334"/>
              </a:solidFill>
              <a:latin typeface="Calibri"/>
              <a:ea typeface="Calibri"/>
              <a:cs typeface="Calibri"/>
              <a:sym typeface="Calibri"/>
            </a:endParaRPr>
          </a:p>
          <a:p>
            <a:pPr indent="0" lvl="0" marL="0" marR="0" rtl="0" algn="l">
              <a:spcBef>
                <a:spcPts val="0"/>
              </a:spcBef>
              <a:spcAft>
                <a:spcPts val="0"/>
              </a:spcAft>
              <a:buNone/>
            </a:pPr>
            <a:r>
              <a:t/>
            </a:r>
            <a:endParaRPr sz="1800">
              <a:solidFill>
                <a:srgbClr val="2B6334"/>
              </a:solidFill>
              <a:latin typeface="Calibri"/>
              <a:ea typeface="Calibri"/>
              <a:cs typeface="Calibri"/>
              <a:sym typeface="Calibri"/>
            </a:endParaRPr>
          </a:p>
          <a:p>
            <a:pPr indent="0" lvl="0" marL="0" marR="0" rtl="0" algn="l">
              <a:spcBef>
                <a:spcPts val="0"/>
              </a:spcBef>
              <a:spcAft>
                <a:spcPts val="0"/>
              </a:spcAft>
              <a:buNone/>
            </a:pPr>
            <a:r>
              <a:rPr b="1" lang="no-NO" sz="1800">
                <a:solidFill>
                  <a:srgbClr val="2B6334"/>
                </a:solidFill>
                <a:latin typeface="Calibri"/>
                <a:ea typeface="Calibri"/>
                <a:cs typeface="Calibri"/>
                <a:sym typeface="Calibri"/>
              </a:rPr>
              <a:t>Nytt styre - kandidater </a:t>
            </a:r>
            <a:endParaRPr b="1" sz="1800">
              <a:solidFill>
                <a:srgbClr val="2B6334"/>
              </a:solidFill>
              <a:latin typeface="Calibri"/>
              <a:ea typeface="Calibri"/>
              <a:cs typeface="Calibri"/>
              <a:sym typeface="Calibri"/>
            </a:endParaRPr>
          </a:p>
          <a:p>
            <a:pPr indent="-342900" lvl="0" marL="457200" rtl="0" algn="l">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Robin Hansen Thrane (2023)</a:t>
            </a:r>
            <a:endParaRPr sz="1800">
              <a:solidFill>
                <a:srgbClr val="2B6334"/>
              </a:solidFill>
              <a:latin typeface="Calibri"/>
              <a:ea typeface="Calibri"/>
              <a:cs typeface="Calibri"/>
              <a:sym typeface="Calibri"/>
            </a:endParaRPr>
          </a:p>
          <a:p>
            <a:pPr indent="-342900" lvl="0" marL="457200" rtl="0" algn="l">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Hege Glærum (2023)</a:t>
            </a:r>
            <a:endParaRPr sz="1800">
              <a:solidFill>
                <a:srgbClr val="2B6334"/>
              </a:solidFill>
              <a:latin typeface="Calibri"/>
              <a:ea typeface="Calibri"/>
              <a:cs typeface="Calibri"/>
              <a:sym typeface="Calibri"/>
            </a:endParaRPr>
          </a:p>
          <a:p>
            <a:pPr indent="-342900" lvl="0" marL="457200" rtl="0" algn="l">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Kristoffer Azar Lossius (2025)</a:t>
            </a:r>
            <a:endParaRPr sz="1800">
              <a:solidFill>
                <a:srgbClr val="2B6334"/>
              </a:solidFill>
              <a:latin typeface="Calibri"/>
              <a:ea typeface="Calibri"/>
              <a:cs typeface="Calibri"/>
              <a:sym typeface="Calibri"/>
            </a:endParaRPr>
          </a:p>
          <a:p>
            <a:pPr indent="-342900" lvl="0" marL="457200" rtl="0" algn="l">
              <a:spcBef>
                <a:spcPts val="0"/>
              </a:spcBef>
              <a:spcAft>
                <a:spcPts val="0"/>
              </a:spcAft>
              <a:buClr>
                <a:srgbClr val="2B6334"/>
              </a:buClr>
              <a:buSzPts val="1800"/>
              <a:buFont typeface="Calibri"/>
              <a:buChar char="●"/>
            </a:pPr>
            <a:r>
              <a:rPr lang="no-NO" sz="1800">
                <a:solidFill>
                  <a:srgbClr val="2B6334"/>
                </a:solidFill>
                <a:latin typeface="Calibri"/>
                <a:ea typeface="Calibri"/>
                <a:cs typeface="Calibri"/>
                <a:sym typeface="Calibri"/>
              </a:rPr>
              <a:t>Anders Enoksen (2012)</a:t>
            </a:r>
            <a:endParaRPr sz="1800">
              <a:solidFill>
                <a:srgbClr val="2B6334"/>
              </a:solidFill>
              <a:latin typeface="Calibri"/>
              <a:ea typeface="Calibri"/>
              <a:cs typeface="Calibri"/>
              <a:sym typeface="Calibri"/>
            </a:endParaRPr>
          </a:p>
          <a:p>
            <a:pPr indent="0" lvl="0" marL="0" marR="0" rtl="0" algn="l">
              <a:spcBef>
                <a:spcPts val="0"/>
              </a:spcBef>
              <a:spcAft>
                <a:spcPts val="0"/>
              </a:spcAft>
              <a:buNone/>
            </a:pPr>
            <a:r>
              <a:t/>
            </a:r>
            <a:endParaRPr sz="1800">
              <a:solidFill>
                <a:srgbClr val="2B6334"/>
              </a:solidFill>
              <a:latin typeface="Calibri"/>
              <a:ea typeface="Calibri"/>
              <a:cs typeface="Calibri"/>
              <a:sym typeface="Calibri"/>
            </a:endParaRPr>
          </a:p>
          <a:p>
            <a:pPr indent="0" lvl="0" marL="0" marR="0" rtl="0" algn="l">
              <a:spcBef>
                <a:spcPts val="0"/>
              </a:spcBef>
              <a:spcAft>
                <a:spcPts val="0"/>
              </a:spcAft>
              <a:buNone/>
            </a:pPr>
            <a:r>
              <a:rPr lang="no-NO" sz="1800">
                <a:solidFill>
                  <a:srgbClr val="2B6334"/>
                </a:solidFill>
                <a:latin typeface="Calibri"/>
                <a:ea typeface="Calibri"/>
                <a:cs typeface="Calibri"/>
                <a:sym typeface="Calibri"/>
              </a:rPr>
              <a:t>Styret ønsker kandidater fra borettslagene og andre beboere. </a:t>
            </a:r>
            <a:endParaRPr sz="1800">
              <a:solidFill>
                <a:srgbClr val="2B6334"/>
              </a:solidFill>
              <a:latin typeface="Calibri"/>
              <a:ea typeface="Calibri"/>
              <a:cs typeface="Calibri"/>
              <a:sym typeface="Calibri"/>
            </a:endParaRPr>
          </a:p>
          <a:p>
            <a:pPr indent="0" lvl="0" marL="0" marR="0" rtl="0" algn="l">
              <a:spcBef>
                <a:spcPts val="0"/>
              </a:spcBef>
              <a:spcAft>
                <a:spcPts val="0"/>
              </a:spcAft>
              <a:buNone/>
            </a:pPr>
            <a:r>
              <a:t/>
            </a:r>
            <a:endParaRPr sz="1800">
              <a:solidFill>
                <a:srgbClr val="2B6334"/>
              </a:solidFill>
              <a:latin typeface="Calibri"/>
              <a:ea typeface="Calibri"/>
              <a:cs typeface="Calibri"/>
              <a:sym typeface="Calibri"/>
            </a:endParaRPr>
          </a:p>
          <a:p>
            <a:pPr indent="-171450" lvl="0" marL="285750" marR="0" rtl="0" algn="l">
              <a:spcBef>
                <a:spcPts val="0"/>
              </a:spcBef>
              <a:spcAft>
                <a:spcPts val="0"/>
              </a:spcAft>
              <a:buClr>
                <a:schemeClr val="dk1"/>
              </a:buClr>
              <a:buSzPts val="1800"/>
              <a:buFont typeface="Arial"/>
              <a:buNone/>
            </a:pPr>
            <a:r>
              <a:t/>
            </a:r>
            <a:endParaRPr sz="1800">
              <a:solidFill>
                <a:srgbClr val="2B6334"/>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19"/>
          <p:cNvSpPr/>
          <p:nvPr/>
        </p:nvSpPr>
        <p:spPr>
          <a:xfrm>
            <a:off x="0" y="0"/>
            <a:ext cx="12192000" cy="6858000"/>
          </a:xfrm>
          <a:prstGeom prst="rect">
            <a:avLst/>
          </a:prstGeom>
          <a:solidFill>
            <a:srgbClr val="173E2A"/>
          </a:solidFill>
          <a:ln cap="flat" cmpd="sng" w="12700">
            <a:solidFill>
              <a:srgbClr val="173E2A"/>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mnt/data/Logo Tillerbo.png" id="296" name="Google Shape;296;p19"/>
          <p:cNvPicPr preferRelativeResize="0"/>
          <p:nvPr/>
        </p:nvPicPr>
        <p:blipFill rotWithShape="1">
          <a:blip r:embed="rId3">
            <a:alphaModFix/>
          </a:blip>
          <a:srcRect b="0" l="0" r="0" t="0"/>
          <a:stretch/>
        </p:blipFill>
        <p:spPr>
          <a:xfrm>
            <a:off x="3970020" y="2685803"/>
            <a:ext cx="4251960" cy="4251960"/>
          </a:xfrm>
          <a:prstGeom prst="rect">
            <a:avLst/>
          </a:prstGeom>
          <a:noFill/>
          <a:ln>
            <a:noFill/>
          </a:ln>
        </p:spPr>
      </p:pic>
      <p:sp>
        <p:nvSpPr>
          <p:cNvPr id="297" name="Google Shape;297;p19"/>
          <p:cNvSpPr/>
          <p:nvPr/>
        </p:nvSpPr>
        <p:spPr>
          <a:xfrm>
            <a:off x="4036956" y="1134363"/>
            <a:ext cx="4118088" cy="13258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lt2"/>
              </a:buClr>
              <a:buSzPts val="2800"/>
              <a:buFont typeface="Play"/>
              <a:buNone/>
            </a:pPr>
            <a:r>
              <a:rPr lang="no-NO" sz="2800">
                <a:solidFill>
                  <a:schemeClr val="lt2"/>
                </a:solidFill>
                <a:latin typeface="Play"/>
                <a:ea typeface="Play"/>
                <a:cs typeface="Play"/>
                <a:sym typeface="Play"/>
              </a:rPr>
              <a:t>Takk for oppmøte</a:t>
            </a:r>
            <a:endParaRPr sz="2800">
              <a:solidFill>
                <a:schemeClr val="lt2"/>
              </a:solidFill>
              <a:latin typeface="Play"/>
              <a:ea typeface="Play"/>
              <a:cs typeface="Play"/>
              <a:sym typeface="Play"/>
            </a:endParaRPr>
          </a:p>
        </p:txBody>
      </p:sp>
      <p:cxnSp>
        <p:nvCxnSpPr>
          <p:cNvPr id="298" name="Google Shape;298;p19"/>
          <p:cNvCxnSpPr/>
          <p:nvPr/>
        </p:nvCxnSpPr>
        <p:spPr>
          <a:xfrm>
            <a:off x="5075183" y="2506067"/>
            <a:ext cx="2059176" cy="0"/>
          </a:xfrm>
          <a:prstGeom prst="straightConnector1">
            <a:avLst/>
          </a:prstGeom>
          <a:noFill/>
          <a:ln cap="flat" cmpd="sng" w="50800">
            <a:solidFill>
              <a:srgbClr val="A14B2F"/>
            </a:solidFill>
            <a:prstDash val="solid"/>
            <a:round/>
            <a:headEnd len="sm" w="sm" type="none"/>
            <a:tailEnd len="sm" w="sm" type="none"/>
          </a:ln>
        </p:spPr>
      </p:cxnSp>
      <p:sp>
        <p:nvSpPr>
          <p:cNvPr id="299" name="Google Shape;299;p19"/>
          <p:cNvSpPr txBox="1"/>
          <p:nvPr/>
        </p:nvSpPr>
        <p:spPr>
          <a:xfrm>
            <a:off x="5494798" y="6467567"/>
            <a:ext cx="1202403"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2"/>
              </a:buClr>
              <a:buSzPts val="1600"/>
              <a:buFont typeface="Play"/>
              <a:buNone/>
            </a:pPr>
            <a:r>
              <a:rPr i="0" lang="no-NO" sz="1600" u="none" cap="none" strike="noStrike">
                <a:solidFill>
                  <a:schemeClr val="lt2"/>
                </a:solidFill>
                <a:latin typeface="Play"/>
                <a:ea typeface="Play"/>
                <a:cs typeface="Play"/>
                <a:sym typeface="Play"/>
              </a:rPr>
              <a:t>10.09.2026</a:t>
            </a:r>
            <a:endParaRPr i="0" sz="1600" u="none" cap="none" strike="noStrike">
              <a:solidFill>
                <a:schemeClr val="lt2"/>
              </a:solidFill>
              <a:latin typeface="Play"/>
              <a:ea typeface="Play"/>
              <a:cs typeface="Play"/>
              <a:sym typeface="Play"/>
            </a:endParaRPr>
          </a:p>
        </p:txBody>
      </p:sp>
      <p:sp>
        <p:nvSpPr>
          <p:cNvPr id="300" name="Google Shape;300;p19"/>
          <p:cNvSpPr txBox="1"/>
          <p:nvPr>
            <p:ph idx="4294967295" type="sldNum"/>
          </p:nvPr>
        </p:nvSpPr>
        <p:spPr>
          <a:xfrm>
            <a:off x="11631168" y="6510528"/>
            <a:ext cx="800000" cy="300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0" lang="no-NO"/>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t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2013 – 2022-tema">
  <a:themeElements>
    <a:clrScheme name="Egendefinert 1">
      <a:dk1>
        <a:srgbClr val="1F5F2A"/>
      </a:dk1>
      <a:lt1>
        <a:srgbClr val="DEE2D0"/>
      </a:lt1>
      <a:dk2>
        <a:srgbClr val="1F5F2A"/>
      </a:dk2>
      <a:lt2>
        <a:srgbClr val="FFFFFF"/>
      </a:lt2>
      <a:accent1>
        <a:srgbClr val="1F5F2A"/>
      </a:accent1>
      <a:accent2>
        <a:srgbClr val="DEE2D0"/>
      </a:accent2>
      <a:accent3>
        <a:srgbClr val="FFFFFF"/>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2026-09-09T08:54:32Z</dcterms:created>
  <dc:creator>OpenAI</dc:creator>
</cp:coreProperties>
</file>